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Raleway"/>
      <p:regular r:id="rId23"/>
      <p:bold r:id="rId24"/>
      <p:italic r:id="rId25"/>
      <p:boldItalic r:id="rId26"/>
    </p:embeddedFont>
    <p:embeddedFont>
      <p:font typeface="Lat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aleway-bold.fntdata"/><Relationship Id="rId23" Type="http://schemas.openxmlformats.org/officeDocument/2006/relationships/font" Target="fonts/Raleway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-boldItalic.fntdata"/><Relationship Id="rId25" Type="http://schemas.openxmlformats.org/officeDocument/2006/relationships/font" Target="fonts/Raleway-italic.fntdata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d336f30aac_0_47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d336f30aac_0_47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dbc01bc74a_0_4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dbc01bc74a_0_4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d34ba5ac6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d34ba5ac6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d34ba5ac6e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d34ba5ac6e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d34ba5ac6e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d34ba5ac6e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d37559788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d37559788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d375597883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d375597883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d336f30aac_0_48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d336f30aac_0_48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12529"/>
              </a:solidFill>
            </a:endParaRPr>
          </a:p>
          <a:p>
            <a:pPr indent="0" lvl="0" marL="0" rtl="0" algn="l"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212529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dbac83d9c0_0_7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dbac83d9c0_0_7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dbac83d9c0_0_7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dbac83d9c0_0_7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d336f30aac_0_47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d336f30aac_0_47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d34ba5ac6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d34ba5ac6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d336f30aac_0_48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d336f30aac_0_48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d34ba5ac6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d34ba5ac6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d34ba5ac6e_0_10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d34ba5ac6e_0_10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dbc01bc74a_0_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dbc01bc74a_0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d336f30aac_0_49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d336f30aac_0_49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 and bod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g"/></Relationships>
</file>

<file path=ppt/slides/_rels/slide17.xml.rels><?xml version="1.0" encoding="UTF-8" standalone="yes"?><Relationships xmlns="http://schemas.openxmlformats.org/package/2006/relationships"><Relationship Id="rId20" Type="http://schemas.openxmlformats.org/officeDocument/2006/relationships/hyperlink" Target="https://unsplash.com/@gulfergin_01?utm_source=unsplash&amp;utm_medium=referral&amp;utm_content=creditCopyText" TargetMode="External"/><Relationship Id="rId22" Type="http://schemas.openxmlformats.org/officeDocument/2006/relationships/hyperlink" Target="https://unsplash.com/photos/white-and-brown-book-on-brown-woven-surface-LUGuCtvlk1Q?utm_source=unsplash&amp;utm_medium=referral&amp;utm_content=creditCopyText" TargetMode="External"/><Relationship Id="rId21" Type="http://schemas.openxmlformats.org/officeDocument/2006/relationships/hyperlink" Target="https://unsplash.com/photos/white-and-brown-book-on-brown-woven-surface-LUGuCtvlk1Q?utm_source=unsplash&amp;utm_medium=referral&amp;utm_content=creditCopyText" TargetMode="External"/><Relationship Id="rId24" Type="http://schemas.openxmlformats.org/officeDocument/2006/relationships/hyperlink" Target="https://unsplash.com/@nadineshaabana?utm_source=unsplash&amp;utm_medium=referral&amp;utm_content=creditCopyText" TargetMode="External"/><Relationship Id="rId23" Type="http://schemas.openxmlformats.org/officeDocument/2006/relationships/hyperlink" Target="https://unsplash.com/@nadineshaabana?utm_source=unsplash&amp;utm_medium=referral&amp;utm_content=creditCopyText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commons.wikimedia.org/wiki/File:Toronto_Met_Student_Learning_Centre_at_night_2022.jpg" TargetMode="External"/><Relationship Id="rId4" Type="http://schemas.openxmlformats.org/officeDocument/2006/relationships/hyperlink" Target="https://creativecommons.org/licenses/by/4.0" TargetMode="External"/><Relationship Id="rId9" Type="http://schemas.openxmlformats.org/officeDocument/2006/relationships/hyperlink" Target="https://unsplash.com/photos/photo-of-library-with-turned-on-lights-sfL_QOnmy00?utm_source=unsplash&amp;utm_medium=referral&amp;utm_content=creditCopyText" TargetMode="External"/><Relationship Id="rId26" Type="http://schemas.openxmlformats.org/officeDocument/2006/relationships/hyperlink" Target="https://unsplash.com/photos/gray-building-fvceZyC7ihI?utm_source=unsplash&amp;utm_medium=referral&amp;utm_content=creditCopyText" TargetMode="External"/><Relationship Id="rId25" Type="http://schemas.openxmlformats.org/officeDocument/2006/relationships/hyperlink" Target="https://unsplash.com/photos/gray-building-fvceZyC7ihI?utm_source=unsplash&amp;utm_medium=referral&amp;utm_content=creditCopyText" TargetMode="External"/><Relationship Id="rId28" Type="http://schemas.openxmlformats.org/officeDocument/2006/relationships/hyperlink" Target="https://unsplash.com/@scottwebb?utm_source=unsplash&amp;utm_medium=referral&amp;utm_content=creditCopyText" TargetMode="External"/><Relationship Id="rId27" Type="http://schemas.openxmlformats.org/officeDocument/2006/relationships/hyperlink" Target="https://unsplash.com/@scottwebb?utm_source=unsplash&amp;utm_medium=referral&amp;utm_content=creditCopyText" TargetMode="External"/><Relationship Id="rId5" Type="http://schemas.openxmlformats.org/officeDocument/2006/relationships/hyperlink" Target="https://commons.wikimedia.org/wiki/File:Toronto_Met_Student_Learning_Centre_at_night_2022.jpg" TargetMode="External"/><Relationship Id="rId6" Type="http://schemas.openxmlformats.org/officeDocument/2006/relationships/hyperlink" Target="https://creativecommons.org/licenses/by/4.0" TargetMode="External"/><Relationship Id="rId29" Type="http://schemas.openxmlformats.org/officeDocument/2006/relationships/hyperlink" Target="https://unsplash.com/photos/a-blue-facade-with-geometric-shapes-painted-on-the-windows-jnbGzISFmmQ?utm_source=unsplash&amp;utm_medium=referral&amp;utm_content=creditCopyText" TargetMode="External"/><Relationship Id="rId7" Type="http://schemas.openxmlformats.org/officeDocument/2006/relationships/hyperlink" Target="https://unsplash.com/@itfeelslikefilm?utm_source=unsplash&amp;utm_medium=referral&amp;utm_content=creditCopyText" TargetMode="External"/><Relationship Id="rId8" Type="http://schemas.openxmlformats.org/officeDocument/2006/relationships/hyperlink" Target="https://unsplash.com/@itfeelslikefilm?utm_source=unsplash&amp;utm_medium=referral&amp;utm_content=creditCopyText" TargetMode="External"/><Relationship Id="rId30" Type="http://schemas.openxmlformats.org/officeDocument/2006/relationships/hyperlink" Target="https://unsplash.com/photos/a-blue-facade-with-geometric-shapes-painted-on-the-windows-jnbGzISFmmQ?utm_source=unsplash&amp;utm_medium=referral&amp;utm_content=creditCopyText" TargetMode="External"/><Relationship Id="rId11" Type="http://schemas.openxmlformats.org/officeDocument/2006/relationships/hyperlink" Target="https://unsplash.com/@tateisimikito?utm_source=unsplash&amp;utm_medium=referral&amp;utm_content=creditCopyText" TargetMode="External"/><Relationship Id="rId10" Type="http://schemas.openxmlformats.org/officeDocument/2006/relationships/hyperlink" Target="https://unsplash.com/photos/photo-of-library-with-turned-on-lights-sfL_QOnmy00?utm_source=unsplash&amp;utm_medium=referral&amp;utm_content=creditCopyText" TargetMode="External"/><Relationship Id="rId13" Type="http://schemas.openxmlformats.org/officeDocument/2006/relationships/hyperlink" Target="https://unsplash.com/photos/toddlers-standing-in-front-of-beige-concrete-stair-bJhT_8nbUA0?utm_source=unsplash&amp;utm_medium=referral&amp;utm_content=creditCopyText" TargetMode="External"/><Relationship Id="rId12" Type="http://schemas.openxmlformats.org/officeDocument/2006/relationships/hyperlink" Target="https://unsplash.com/@tateisimikito?utm_source=unsplash&amp;utm_medium=referral&amp;utm_content=creditCopyText" TargetMode="External"/><Relationship Id="rId15" Type="http://schemas.openxmlformats.org/officeDocument/2006/relationships/hyperlink" Target="https://unsplash.com/@katiemoum?utm_source=unsplash&amp;utm_medium=referral&amp;utm_content=creditCopyText" TargetMode="External"/><Relationship Id="rId14" Type="http://schemas.openxmlformats.org/officeDocument/2006/relationships/hyperlink" Target="https://unsplash.com/photos/toddlers-standing-in-front-of-beige-concrete-stair-bJhT_8nbUA0?utm_source=unsplash&amp;utm_medium=referral&amp;utm_content=creditCopyText" TargetMode="External"/><Relationship Id="rId17" Type="http://schemas.openxmlformats.org/officeDocument/2006/relationships/hyperlink" Target="https://unsplash.com/photos/empty-road-surrounded-with-trees-with-fog-5FHv5nS7yGg?utm_source=unsplash&amp;utm_medium=referral&amp;utm_content=creditCopyText" TargetMode="External"/><Relationship Id="rId16" Type="http://schemas.openxmlformats.org/officeDocument/2006/relationships/hyperlink" Target="https://unsplash.com/@katiemoum?utm_source=unsplash&amp;utm_medium=referral&amp;utm_content=creditCopyText" TargetMode="External"/><Relationship Id="rId19" Type="http://schemas.openxmlformats.org/officeDocument/2006/relationships/hyperlink" Target="https://unsplash.com/@gulfergin_01?utm_source=unsplash&amp;utm_medium=referral&amp;utm_content=creditCopyText" TargetMode="External"/><Relationship Id="rId18" Type="http://schemas.openxmlformats.org/officeDocument/2006/relationships/hyperlink" Target="https://unsplash.com/photos/empty-road-surrounded-with-trees-with-fog-5FHv5nS7yGg?utm_source=unsplash&amp;utm_medium=referral&amp;utm_content=creditCopyText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0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rPr>
              <a:t>A Joint Venture: Working with Campus Financial Services</a:t>
            </a:r>
            <a:endParaRPr b="0" sz="4000">
              <a:solidFill>
                <a:srgbClr val="2323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5"/>
          <p:cNvSpPr txBox="1"/>
          <p:nvPr>
            <p:ph idx="1" type="subTitle"/>
          </p:nvPr>
        </p:nvSpPr>
        <p:spPr>
          <a:xfrm>
            <a:off x="729625" y="3172900"/>
            <a:ext cx="7936800" cy="15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2D72"/>
                </a:solidFill>
                <a:latin typeface="Arial"/>
                <a:ea typeface="Arial"/>
                <a:cs typeface="Arial"/>
                <a:sym typeface="Arial"/>
              </a:rPr>
              <a:t>_________________________________________________</a:t>
            </a:r>
            <a:endParaRPr b="1" sz="2400">
              <a:solidFill>
                <a:srgbClr val="002D7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Sarah Hersh, ER Acquisitions Librarian</a:t>
            </a:r>
            <a:endParaRPr sz="80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Toronto Metropolitan University</a:t>
            </a:r>
            <a:endParaRPr sz="80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The Acquisitions Institute</a:t>
            </a:r>
            <a:endParaRPr sz="80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18 May 2026</a:t>
            </a:r>
            <a:endParaRPr sz="80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/>
          <p:nvPr>
            <p:ph type="title"/>
          </p:nvPr>
        </p:nvSpPr>
        <p:spPr>
          <a:xfrm>
            <a:off x="730000" y="1328125"/>
            <a:ext cx="3570300" cy="16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>
                <a:latin typeface="Arial"/>
                <a:ea typeface="Arial"/>
                <a:cs typeface="Arial"/>
                <a:sym typeface="Arial"/>
              </a:rPr>
              <a:t>Accounting-Related Concerns</a:t>
            </a:r>
            <a:endParaRPr b="0"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4"/>
          <p:cNvSpPr txBox="1"/>
          <p:nvPr>
            <p:ph idx="2" type="body"/>
          </p:nvPr>
        </p:nvSpPr>
        <p:spPr>
          <a:xfrm>
            <a:off x="4680675" y="354325"/>
            <a:ext cx="4389300" cy="47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2400"/>
              <a:buFont typeface="Arial"/>
              <a:buChar char="❖"/>
            </a:pPr>
            <a:r>
              <a:rPr lang="en" sz="24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rPr>
              <a:t>Process for flagging invoice as prepaid?</a:t>
            </a:r>
            <a:endParaRPr sz="2400">
              <a:solidFill>
                <a:srgbClr val="23232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rgbClr val="232323"/>
              </a:buClr>
              <a:buSzPts val="2400"/>
              <a:buFont typeface="Arial"/>
              <a:buChar char="❖"/>
            </a:pPr>
            <a:r>
              <a:rPr lang="en" sz="24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rPr>
              <a:t>How can we ensure consistency?</a:t>
            </a:r>
            <a:endParaRPr sz="2400">
              <a:solidFill>
                <a:srgbClr val="23232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rgbClr val="232323"/>
              </a:buClr>
              <a:buSzPts val="2400"/>
              <a:buFont typeface="Arial"/>
              <a:buChar char="❖"/>
            </a:pPr>
            <a:r>
              <a:rPr lang="en" sz="24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rPr>
              <a:t>Questions related to invoices for EBSCO journal subscriptions, consortial accounts, and </a:t>
            </a:r>
            <a:r>
              <a:rPr lang="en" sz="24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rPr>
              <a:t>subscriptions</a:t>
            </a:r>
            <a:r>
              <a:rPr lang="en" sz="24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rPr>
              <a:t> vs one-time purchases</a:t>
            </a:r>
            <a:endParaRPr sz="2400">
              <a:solidFill>
                <a:srgbClr val="23232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288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/>
          <p:nvPr>
            <p:ph idx="4294967295" type="title"/>
          </p:nvPr>
        </p:nvSpPr>
        <p:spPr>
          <a:xfrm>
            <a:off x="278475" y="301850"/>
            <a:ext cx="43851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>
                <a:latin typeface="Arial"/>
                <a:ea typeface="Arial"/>
                <a:cs typeface="Arial"/>
                <a:sym typeface="Arial"/>
              </a:rPr>
              <a:t>Evolving Procedures</a:t>
            </a:r>
            <a:endParaRPr b="0"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5"/>
          <p:cNvSpPr txBox="1"/>
          <p:nvPr>
            <p:ph idx="4294967295" type="body"/>
          </p:nvPr>
        </p:nvSpPr>
        <p:spPr>
          <a:xfrm>
            <a:off x="132800" y="917600"/>
            <a:ext cx="5288400" cy="412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32323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32323"/>
              </a:buClr>
              <a:buSzPct val="100000"/>
              <a:buFont typeface="Arial"/>
              <a:buChar char="❖"/>
            </a:pPr>
            <a:r>
              <a:rPr lang="en" sz="96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rPr>
              <a:t>Bypassing the bidding process</a:t>
            </a:r>
            <a:endParaRPr sz="9600">
              <a:solidFill>
                <a:srgbClr val="23232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32323"/>
              </a:buClr>
              <a:buSzPct val="100000"/>
              <a:buFont typeface="Arial"/>
              <a:buChar char="❖"/>
            </a:pPr>
            <a:r>
              <a:rPr lang="en" sz="96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rPr>
              <a:t>Sole source documentation</a:t>
            </a:r>
            <a:endParaRPr sz="9600">
              <a:solidFill>
                <a:srgbClr val="23232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32323"/>
              </a:buClr>
              <a:buSzPct val="100000"/>
              <a:buFont typeface="Arial"/>
              <a:buChar char="❖"/>
            </a:pPr>
            <a:r>
              <a:rPr lang="en" sz="96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rPr>
              <a:t>Language on invoices </a:t>
            </a:r>
            <a:endParaRPr sz="9600">
              <a:solidFill>
                <a:srgbClr val="23232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32323"/>
              </a:buClr>
              <a:buSzPct val="100000"/>
              <a:buFont typeface="Arial"/>
              <a:buChar char="❖"/>
            </a:pPr>
            <a:r>
              <a:rPr lang="en" sz="96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rPr>
              <a:t>New privacy and security questions: Is this for an online service that stores or processes TMU data?</a:t>
            </a:r>
            <a:endParaRPr sz="9600">
              <a:solidFill>
                <a:srgbClr val="23232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54" name="Google Shape;154;p25" title="katie-moum-5FHv5nS7yGg-unsplash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6813" y="0"/>
            <a:ext cx="342816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title"/>
          </p:nvPr>
        </p:nvSpPr>
        <p:spPr>
          <a:xfrm>
            <a:off x="374250" y="339475"/>
            <a:ext cx="4197900" cy="52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>
                <a:latin typeface="Arial"/>
                <a:ea typeface="Arial"/>
                <a:cs typeface="Arial"/>
                <a:sym typeface="Arial"/>
              </a:rPr>
              <a:t>Opportunities</a:t>
            </a:r>
            <a:endParaRPr b="0"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6"/>
          <p:cNvSpPr txBox="1"/>
          <p:nvPr>
            <p:ph idx="1" type="body"/>
          </p:nvPr>
        </p:nvSpPr>
        <p:spPr>
          <a:xfrm>
            <a:off x="0" y="981900"/>
            <a:ext cx="53649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  </a:t>
            </a:r>
            <a:endParaRPr sz="96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32323"/>
              </a:buClr>
              <a:buSzPct val="100000"/>
              <a:buFont typeface="Arial"/>
              <a:buChar char="❖"/>
            </a:pPr>
            <a:r>
              <a:rPr lang="en" sz="96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rPr>
              <a:t>Collaborate with campus privacy office to ensure compliance with digital security legislation</a:t>
            </a:r>
            <a:endParaRPr sz="9600">
              <a:solidFill>
                <a:srgbClr val="23232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32323"/>
              </a:buClr>
              <a:buSzPct val="100000"/>
              <a:buFont typeface="Arial"/>
              <a:buChar char="❖"/>
            </a:pPr>
            <a:r>
              <a:rPr lang="en" sz="96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rPr>
              <a:t>Organize meetings to build relationships and address specific issues</a:t>
            </a:r>
            <a:endParaRPr sz="9600">
              <a:solidFill>
                <a:srgbClr val="23232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1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32323"/>
              </a:buClr>
              <a:buSzPct val="100000"/>
              <a:buFont typeface="Arial"/>
              <a:buChar char="➢"/>
            </a:pPr>
            <a:r>
              <a:rPr lang="en" sz="96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rPr>
              <a:t>Volume of library purchasing</a:t>
            </a:r>
            <a:endParaRPr sz="9600">
              <a:solidFill>
                <a:srgbClr val="23232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1" marL="1371600" rtl="0" algn="l">
              <a:spcBef>
                <a:spcPts val="1000"/>
              </a:spcBef>
              <a:spcAft>
                <a:spcPts val="0"/>
              </a:spcAft>
              <a:buClr>
                <a:srgbClr val="232323"/>
              </a:buClr>
              <a:buSzPct val="100000"/>
              <a:buFont typeface="Arial"/>
              <a:buChar char="➢"/>
            </a:pPr>
            <a:r>
              <a:rPr lang="en" sz="96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rPr>
              <a:t>Payment processes</a:t>
            </a:r>
            <a:endParaRPr sz="9600">
              <a:solidFill>
                <a:srgbClr val="23232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1" marL="1371600" rtl="0" algn="l">
              <a:spcBef>
                <a:spcPts val="1000"/>
              </a:spcBef>
              <a:spcAft>
                <a:spcPts val="0"/>
              </a:spcAft>
              <a:buClr>
                <a:srgbClr val="232323"/>
              </a:buClr>
              <a:buSzPct val="100000"/>
              <a:buFont typeface="Arial"/>
              <a:buChar char="➢"/>
            </a:pPr>
            <a:r>
              <a:rPr lang="en" sz="96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rPr>
              <a:t>Streamlining forms</a:t>
            </a:r>
            <a:endParaRPr sz="9600">
              <a:solidFill>
                <a:srgbClr val="23232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600">
              <a:latin typeface="Arial"/>
              <a:ea typeface="Arial"/>
              <a:cs typeface="Arial"/>
              <a:sym typeface="Arial"/>
            </a:endParaRPr>
          </a:p>
          <a:p>
            <a:pPr indent="0" lvl="0" marL="22860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61" name="Google Shape;161;p26" title="IMG_444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4900" y="0"/>
            <a:ext cx="37791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/>
          <p:nvPr>
            <p:ph type="title"/>
          </p:nvPr>
        </p:nvSpPr>
        <p:spPr>
          <a:xfrm>
            <a:off x="311700" y="445025"/>
            <a:ext cx="5409900" cy="4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>
                <a:latin typeface="Arial"/>
                <a:ea typeface="Arial"/>
                <a:cs typeface="Arial"/>
                <a:sym typeface="Arial"/>
              </a:rPr>
              <a:t>Continuing </a:t>
            </a:r>
            <a:r>
              <a:rPr b="0" lang="en" sz="3000">
                <a:latin typeface="Arial"/>
                <a:ea typeface="Arial"/>
                <a:cs typeface="Arial"/>
                <a:sym typeface="Arial"/>
              </a:rPr>
              <a:t>Opportunities</a:t>
            </a:r>
            <a:endParaRPr b="0"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7"/>
          <p:cNvSpPr txBox="1"/>
          <p:nvPr>
            <p:ph idx="1" type="body"/>
          </p:nvPr>
        </p:nvSpPr>
        <p:spPr>
          <a:xfrm>
            <a:off x="0" y="1028725"/>
            <a:ext cx="5177700" cy="40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  </a:t>
            </a:r>
            <a:endParaRPr sz="96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32323"/>
              </a:buClr>
              <a:buSzPct val="100000"/>
              <a:buFont typeface="Arial"/>
              <a:buChar char="❖"/>
            </a:pPr>
            <a:r>
              <a:rPr lang="en" sz="96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rPr>
              <a:t>Get to know the structure of the Financial Services Department</a:t>
            </a:r>
            <a:endParaRPr sz="9600">
              <a:solidFill>
                <a:srgbClr val="23232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32323"/>
              </a:buClr>
              <a:buSzPct val="100000"/>
              <a:buFont typeface="Arial"/>
              <a:buChar char="❖"/>
            </a:pPr>
            <a:r>
              <a:rPr lang="en" sz="96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rPr>
              <a:t>Learn more about each step of the procurement process</a:t>
            </a:r>
            <a:endParaRPr sz="9600">
              <a:solidFill>
                <a:srgbClr val="23232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32323"/>
              </a:buClr>
              <a:buSzPct val="100000"/>
              <a:buFont typeface="Arial"/>
              <a:buChar char="❖"/>
            </a:pPr>
            <a:r>
              <a:rPr lang="en" sz="96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rPr>
              <a:t>Improve internal documentation</a:t>
            </a:r>
            <a:endParaRPr sz="9600">
              <a:solidFill>
                <a:srgbClr val="23232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600"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600">
              <a:latin typeface="Arial"/>
              <a:ea typeface="Arial"/>
              <a:cs typeface="Arial"/>
              <a:sym typeface="Arial"/>
            </a:endParaRPr>
          </a:p>
          <a:p>
            <a:pPr indent="0" lvl="0" marL="22860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68" name="Google Shape;168;p27"/>
          <p:cNvPicPr preferRelativeResize="0"/>
          <p:nvPr/>
        </p:nvPicPr>
        <p:blipFill rotWithShape="1">
          <a:blip r:embed="rId3">
            <a:alphaModFix/>
          </a:blip>
          <a:srcRect b="18980" l="29163" r="0" t="1174"/>
          <a:stretch/>
        </p:blipFill>
        <p:spPr>
          <a:xfrm>
            <a:off x="5721478" y="0"/>
            <a:ext cx="342252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/>
          <p:nvPr>
            <p:ph idx="4294967295" type="title"/>
          </p:nvPr>
        </p:nvSpPr>
        <p:spPr>
          <a:xfrm>
            <a:off x="247050" y="389275"/>
            <a:ext cx="4244400" cy="70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>
                <a:latin typeface="Arial"/>
                <a:ea typeface="Arial"/>
                <a:cs typeface="Arial"/>
                <a:sym typeface="Arial"/>
              </a:rPr>
              <a:t>Lessons Learned</a:t>
            </a:r>
            <a:endParaRPr b="0"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8"/>
          <p:cNvSpPr txBox="1"/>
          <p:nvPr>
            <p:ph idx="4294967295" type="body"/>
          </p:nvPr>
        </p:nvSpPr>
        <p:spPr>
          <a:xfrm>
            <a:off x="296350" y="1099075"/>
            <a:ext cx="4533300" cy="363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  </a:t>
            </a:r>
            <a:endParaRPr sz="9600">
              <a:solidFill>
                <a:srgbClr val="23232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32323"/>
              </a:buClr>
              <a:buSzPct val="100000"/>
              <a:buFont typeface="Arial"/>
              <a:buChar char="❖"/>
            </a:pPr>
            <a:r>
              <a:rPr lang="en" sz="96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rPr>
              <a:t>Schedule focused meetings with small groups</a:t>
            </a:r>
            <a:endParaRPr sz="9600">
              <a:solidFill>
                <a:srgbClr val="23232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32323"/>
              </a:buClr>
              <a:buSzPct val="100000"/>
              <a:buFont typeface="Arial"/>
              <a:buChar char="❖"/>
            </a:pPr>
            <a:r>
              <a:rPr lang="en" sz="96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rPr>
              <a:t>Ask more questions earlier</a:t>
            </a:r>
            <a:endParaRPr sz="9600">
              <a:solidFill>
                <a:srgbClr val="23232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32323"/>
              </a:buClr>
              <a:buSzPct val="100000"/>
              <a:buFont typeface="Arial"/>
              <a:buChar char="❖"/>
            </a:pPr>
            <a:r>
              <a:rPr lang="en" sz="96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rPr>
              <a:t>Keep a work journal</a:t>
            </a:r>
            <a:endParaRPr sz="9600">
              <a:solidFill>
                <a:srgbClr val="23232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32323"/>
              </a:buClr>
              <a:buSzPct val="100000"/>
              <a:buFont typeface="Arial"/>
              <a:buChar char="❖"/>
            </a:pPr>
            <a:r>
              <a:rPr lang="en" sz="96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rPr>
              <a:t>Talk with colleagues at other schools</a:t>
            </a:r>
            <a:endParaRPr sz="9600">
              <a:solidFill>
                <a:srgbClr val="23232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75" name="Google Shape;175;p28" title="gulfer-ergin-LUGuCtvlk1Q-unsplash.jpg"/>
          <p:cNvPicPr preferRelativeResize="0"/>
          <p:nvPr/>
        </p:nvPicPr>
        <p:blipFill rotWithShape="1">
          <a:blip r:embed="rId3">
            <a:alphaModFix/>
          </a:blip>
          <a:srcRect b="0" l="27784" r="27784" t="0"/>
          <a:stretch/>
        </p:blipFill>
        <p:spPr>
          <a:xfrm>
            <a:off x="5469500" y="0"/>
            <a:ext cx="36745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/>
          <p:nvPr>
            <p:ph idx="4294967295" type="title"/>
          </p:nvPr>
        </p:nvSpPr>
        <p:spPr>
          <a:xfrm>
            <a:off x="261550" y="156900"/>
            <a:ext cx="2464800" cy="6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>
                <a:latin typeface="Arial"/>
                <a:ea typeface="Arial"/>
                <a:cs typeface="Arial"/>
                <a:sym typeface="Arial"/>
              </a:rPr>
              <a:t>Future Plans</a:t>
            </a:r>
            <a:endParaRPr b="0"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9"/>
          <p:cNvSpPr txBox="1"/>
          <p:nvPr>
            <p:ph idx="4294967295" type="body"/>
          </p:nvPr>
        </p:nvSpPr>
        <p:spPr>
          <a:xfrm>
            <a:off x="5174225" y="1352625"/>
            <a:ext cx="3969900" cy="37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  </a:t>
            </a:r>
            <a:endParaRPr sz="6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600">
              <a:latin typeface="Arial"/>
              <a:ea typeface="Arial"/>
              <a:cs typeface="Arial"/>
              <a:sym typeface="Arial"/>
            </a:endParaRPr>
          </a:p>
          <a:p>
            <a:pPr indent="0" lvl="0" marL="22860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82" name="Google Shape;182;p29"/>
          <p:cNvSpPr txBox="1"/>
          <p:nvPr/>
        </p:nvSpPr>
        <p:spPr>
          <a:xfrm>
            <a:off x="60375" y="924900"/>
            <a:ext cx="4382700" cy="42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2400"/>
              <a:buChar char="❖"/>
            </a:pPr>
            <a:r>
              <a:rPr lang="en" sz="2400">
                <a:solidFill>
                  <a:srgbClr val="232323"/>
                </a:solidFill>
              </a:rPr>
              <a:t>Continue to refine communication </a:t>
            </a:r>
            <a:endParaRPr sz="2400">
              <a:solidFill>
                <a:srgbClr val="232323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32323"/>
              </a:buClr>
              <a:buSzPts val="2400"/>
              <a:buChar char="❖"/>
            </a:pPr>
            <a:r>
              <a:rPr lang="en" sz="2400">
                <a:solidFill>
                  <a:srgbClr val="232323"/>
                </a:solidFill>
              </a:rPr>
              <a:t>Develop meeting schedules</a:t>
            </a:r>
            <a:endParaRPr sz="2400">
              <a:solidFill>
                <a:srgbClr val="232323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32323"/>
              </a:buClr>
              <a:buSzPts val="2400"/>
              <a:buChar char="❖"/>
            </a:pPr>
            <a:r>
              <a:rPr lang="en" sz="2400">
                <a:solidFill>
                  <a:srgbClr val="232323"/>
                </a:solidFill>
              </a:rPr>
              <a:t>Improve our understanding of accounting principles and guidelines</a:t>
            </a:r>
            <a:endParaRPr sz="2400">
              <a:solidFill>
                <a:srgbClr val="232323"/>
              </a:solidFill>
            </a:endParaRPr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>
              <a:solidFill>
                <a:schemeClr val="accent1"/>
              </a:solidFill>
            </a:endParaRPr>
          </a:p>
        </p:txBody>
      </p:sp>
      <p:pic>
        <p:nvPicPr>
          <p:cNvPr id="183" name="Google Shape;183;p29" title="nadine-e-fvceZyC7ihI-unsplash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3200" y="0"/>
            <a:ext cx="474307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/>
          <p:nvPr>
            <p:ph idx="1" type="body"/>
          </p:nvPr>
        </p:nvSpPr>
        <p:spPr>
          <a:xfrm>
            <a:off x="311700" y="1161725"/>
            <a:ext cx="3779100" cy="343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5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5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 sz="3050">
              <a:solidFill>
                <a:srgbClr val="23232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23232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rPr>
              <a:t>sarah.hersh@torontomu.ca</a:t>
            </a:r>
            <a:endParaRPr sz="2300">
              <a:solidFill>
                <a:srgbClr val="23232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7200"/>
          </a:p>
        </p:txBody>
      </p:sp>
      <p:pic>
        <p:nvPicPr>
          <p:cNvPr id="189" name="Google Shape;189;p30" title="scott-webb-jnbGzISFmmQ-unsplash.jpg"/>
          <p:cNvPicPr preferRelativeResize="0"/>
          <p:nvPr/>
        </p:nvPicPr>
        <p:blipFill rotWithShape="1">
          <a:blip r:embed="rId3">
            <a:alphaModFix/>
          </a:blip>
          <a:srcRect b="0" l="25513" r="25518" t="0"/>
          <a:stretch/>
        </p:blipFill>
        <p:spPr>
          <a:xfrm>
            <a:off x="5364900" y="0"/>
            <a:ext cx="37791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>
                <a:latin typeface="Arial"/>
                <a:ea typeface="Arial"/>
                <a:cs typeface="Arial"/>
                <a:sym typeface="Arial"/>
              </a:rPr>
              <a:t>Image Credits</a:t>
            </a:r>
            <a:endParaRPr b="0"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1"/>
          <p:cNvSpPr txBox="1"/>
          <p:nvPr>
            <p:ph idx="1" type="body"/>
          </p:nvPr>
        </p:nvSpPr>
        <p:spPr>
          <a:xfrm>
            <a:off x="311700" y="1219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3232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Slide 2: </a:t>
            </a:r>
            <a:r>
              <a:rPr lang="en" sz="1200">
                <a:solidFill>
                  <a:srgbClr val="1155CC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Canmenwalker</a:t>
            </a:r>
            <a:r>
              <a:rPr lang="en" sz="120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1200">
                <a:solidFill>
                  <a:srgbClr val="1155CC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 4.0</a:t>
            </a:r>
            <a:r>
              <a:rPr lang="en" sz="120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" sz="1200">
                <a:solidFill>
                  <a:srgbClr val="362B36"/>
                </a:solidFill>
                <a:latin typeface="Arial"/>
                <a:ea typeface="Arial"/>
                <a:cs typeface="Arial"/>
                <a:sym typeface="Arial"/>
              </a:rPr>
              <a:t> via Wikimedia Commons</a:t>
            </a:r>
            <a:endParaRPr sz="1200">
              <a:solidFill>
                <a:srgbClr val="23232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3232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Slide 3: </a:t>
            </a:r>
            <a:r>
              <a:rPr lang="en" sz="1200">
                <a:solidFill>
                  <a:srgbClr val="1155CC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Canmenwalker</a:t>
            </a:r>
            <a:r>
              <a:rPr lang="en" sz="120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1200">
                <a:solidFill>
                  <a:srgbClr val="1155CC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 4.0</a:t>
            </a:r>
            <a:r>
              <a:rPr lang="en" sz="120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" sz="1200">
                <a:solidFill>
                  <a:srgbClr val="362B36"/>
                </a:solidFill>
                <a:latin typeface="Arial"/>
                <a:ea typeface="Arial"/>
                <a:cs typeface="Arial"/>
                <a:sym typeface="Arial"/>
              </a:rPr>
              <a:t> via Wikimedia Commons</a:t>
            </a:r>
            <a:endParaRPr sz="1200">
              <a:solidFill>
                <a:srgbClr val="362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62B36"/>
                </a:solidFill>
                <a:latin typeface="Arial"/>
                <a:ea typeface="Arial"/>
                <a:cs typeface="Arial"/>
                <a:sym typeface="Arial"/>
              </a:rPr>
              <a:t>Slide 5: </a:t>
            </a:r>
            <a:r>
              <a:rPr lang="en" sz="1200">
                <a:solidFill>
                  <a:srgbClr val="23232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Photo by</a:t>
            </a:r>
            <a:r>
              <a:rPr lang="en" sz="1200">
                <a:solidFill>
                  <a:srgbClr val="232323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200" u="sng">
                <a:solidFill>
                  <a:srgbClr val="1155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🇸🇮 Janko Ferlič</a:t>
            </a:r>
            <a:r>
              <a:rPr lang="en" sz="1200">
                <a:solidFill>
                  <a:srgbClr val="23232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on</a:t>
            </a:r>
            <a:r>
              <a:rPr lang="en" sz="1200">
                <a:solidFill>
                  <a:srgbClr val="232323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200" u="sng">
                <a:solidFill>
                  <a:srgbClr val="1155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r>
              <a:rPr lang="en" sz="1200">
                <a:solidFill>
                  <a:srgbClr val="23232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</a:t>
            </a:r>
            <a:endParaRPr sz="1200">
              <a:solidFill>
                <a:srgbClr val="362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Slide 9: Photo by</a:t>
            </a:r>
            <a:r>
              <a:rPr lang="en" sz="12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2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Jukan Tateisi</a:t>
            </a: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on</a:t>
            </a:r>
            <a:r>
              <a:rPr lang="en" sz="12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2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r>
              <a:rPr lang="en" sz="120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Slide 11: Photo by</a:t>
            </a:r>
            <a:r>
              <a:rPr lang="en" sz="12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2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Katie Moum</a:t>
            </a:r>
            <a:r>
              <a:rPr lang="en" sz="120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r>
              <a:rPr lang="en" sz="12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2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1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r>
              <a:rPr lang="en" sz="120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3232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Slide 14: Photo by</a:t>
            </a:r>
            <a:r>
              <a:rPr lang="en" sz="1200">
                <a:solidFill>
                  <a:srgbClr val="232323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200" u="sng">
                <a:solidFill>
                  <a:srgbClr val="1155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2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Gülfer ERGİN</a:t>
            </a:r>
            <a:r>
              <a:rPr lang="en" sz="1200">
                <a:solidFill>
                  <a:srgbClr val="23232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on</a:t>
            </a:r>
            <a:r>
              <a:rPr lang="en" sz="1200">
                <a:solidFill>
                  <a:srgbClr val="232323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200" u="sng">
                <a:solidFill>
                  <a:srgbClr val="1155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2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r>
              <a:rPr lang="en" sz="1200">
                <a:solidFill>
                  <a:srgbClr val="23232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200">
              <a:solidFill>
                <a:srgbClr val="23232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3232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Slide 15: Photo by</a:t>
            </a:r>
            <a:r>
              <a:rPr lang="en" sz="1200">
                <a:solidFill>
                  <a:srgbClr val="232323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200" u="sng">
                <a:solidFill>
                  <a:srgbClr val="1155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2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Nadine E</a:t>
            </a:r>
            <a:r>
              <a:rPr lang="en" sz="1200">
                <a:solidFill>
                  <a:srgbClr val="23232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on</a:t>
            </a:r>
            <a:r>
              <a:rPr lang="en" sz="1200">
                <a:solidFill>
                  <a:srgbClr val="232323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200" u="sng">
                <a:solidFill>
                  <a:srgbClr val="1155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2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r>
              <a:rPr lang="en" sz="1200">
                <a:solidFill>
                  <a:srgbClr val="23232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200">
              <a:solidFill>
                <a:srgbClr val="23232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3232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Slide 17: Photo by</a:t>
            </a:r>
            <a:r>
              <a:rPr lang="en" sz="1200">
                <a:solidFill>
                  <a:srgbClr val="232323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200" u="sng">
                <a:solidFill>
                  <a:srgbClr val="1155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2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Scott Webb</a:t>
            </a:r>
            <a:r>
              <a:rPr lang="en" sz="1200">
                <a:solidFill>
                  <a:srgbClr val="23232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on</a:t>
            </a:r>
            <a:r>
              <a:rPr lang="en" sz="1200">
                <a:solidFill>
                  <a:srgbClr val="232323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200" u="sng">
                <a:solidFill>
                  <a:srgbClr val="1155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r>
              <a:rPr lang="en" sz="1200">
                <a:solidFill>
                  <a:srgbClr val="23232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</a:t>
            </a:r>
            <a:endParaRPr sz="1200">
              <a:solidFill>
                <a:srgbClr val="23232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>
                <a:solidFill>
                  <a:srgbClr val="23232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Slides 4, 12, 13 by Sarah Hersh</a:t>
            </a:r>
            <a:endParaRPr sz="1200">
              <a:solidFill>
                <a:srgbClr val="23232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idx="4294967295" type="title"/>
          </p:nvPr>
        </p:nvSpPr>
        <p:spPr>
          <a:xfrm>
            <a:off x="155375" y="167850"/>
            <a:ext cx="7907700" cy="65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>
                <a:latin typeface="Arial"/>
                <a:ea typeface="Arial"/>
                <a:cs typeface="Arial"/>
                <a:sym typeface="Arial"/>
              </a:rPr>
              <a:t>Toronto Metropolitan University</a:t>
            </a:r>
            <a:endParaRPr b="0"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7"/>
          <p:cNvSpPr txBox="1"/>
          <p:nvPr>
            <p:ph idx="4294967295" type="body"/>
          </p:nvPr>
        </p:nvSpPr>
        <p:spPr>
          <a:xfrm>
            <a:off x="0" y="919575"/>
            <a:ext cx="3991200" cy="403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ct val="100000"/>
              <a:buFont typeface="Arial"/>
              <a:buChar char="❖"/>
            </a:pPr>
            <a:r>
              <a:rPr lang="en" sz="96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rPr>
              <a:t>Public research university</a:t>
            </a:r>
            <a:endParaRPr sz="9600">
              <a:solidFill>
                <a:srgbClr val="23232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rgbClr val="232323"/>
              </a:buClr>
              <a:buSzPct val="100000"/>
              <a:buFont typeface="Arial"/>
              <a:buChar char="❖"/>
            </a:pPr>
            <a:r>
              <a:rPr lang="en" sz="96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rPr>
              <a:t>FTE 41,558</a:t>
            </a:r>
            <a:endParaRPr sz="9600">
              <a:solidFill>
                <a:srgbClr val="23232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rgbClr val="232323"/>
              </a:buClr>
              <a:buSzPct val="100000"/>
              <a:buFont typeface="Arial"/>
              <a:buChar char="❖"/>
            </a:pPr>
            <a:r>
              <a:rPr lang="en" sz="96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rPr>
              <a:t>60+ UG programs</a:t>
            </a:r>
            <a:endParaRPr sz="9600">
              <a:solidFill>
                <a:srgbClr val="23232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rgbClr val="232323"/>
              </a:buClr>
              <a:buSzPct val="100000"/>
              <a:buFont typeface="Arial"/>
              <a:buChar char="❖"/>
            </a:pPr>
            <a:r>
              <a:rPr lang="en" sz="96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rPr>
              <a:t>70 grad programs</a:t>
            </a:r>
            <a:endParaRPr sz="9600">
              <a:solidFill>
                <a:srgbClr val="23232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rgbClr val="232323"/>
              </a:buClr>
              <a:buSzPct val="100000"/>
              <a:buFont typeface="Arial"/>
              <a:buChar char="❖"/>
            </a:pPr>
            <a:r>
              <a:rPr lang="en" sz="96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rPr>
              <a:t>Chang School of Continuing Education</a:t>
            </a:r>
            <a:endParaRPr sz="9600">
              <a:solidFill>
                <a:srgbClr val="23232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rgbClr val="232323"/>
              </a:buClr>
              <a:buSzPct val="100000"/>
              <a:buFont typeface="Arial"/>
              <a:buChar char="❖"/>
            </a:pPr>
            <a:r>
              <a:rPr lang="en" sz="96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rPr>
              <a:t>New School of Medicine</a:t>
            </a:r>
            <a:endParaRPr sz="9600">
              <a:solidFill>
                <a:srgbClr val="23232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17" title="960px-Toronto_Met_Student_Learning_Centre_at_night_2022.jpg"/>
          <p:cNvPicPr preferRelativeResize="0"/>
          <p:nvPr/>
        </p:nvPicPr>
        <p:blipFill rotWithShape="1">
          <a:blip r:embed="rId3">
            <a:alphaModFix/>
          </a:blip>
          <a:srcRect b="3506" l="0" r="0" t="3506"/>
          <a:stretch/>
        </p:blipFill>
        <p:spPr>
          <a:xfrm>
            <a:off x="4056725" y="1015325"/>
            <a:ext cx="5125099" cy="3637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type="title"/>
          </p:nvPr>
        </p:nvSpPr>
        <p:spPr>
          <a:xfrm>
            <a:off x="311700" y="445025"/>
            <a:ext cx="4376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>
                <a:latin typeface="Arial"/>
                <a:ea typeface="Arial"/>
                <a:cs typeface="Arial"/>
                <a:sym typeface="Arial"/>
              </a:rPr>
              <a:t>TMU Libraries</a:t>
            </a:r>
            <a:endParaRPr b="0"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159825" y="1230375"/>
            <a:ext cx="4607400" cy="36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2400"/>
              <a:buFont typeface="Arial"/>
              <a:buChar char="❖"/>
            </a:pPr>
            <a:r>
              <a:rPr lang="en" sz="24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rPr>
              <a:t>3 Libraries </a:t>
            </a:r>
            <a:endParaRPr sz="2400">
              <a:solidFill>
                <a:srgbClr val="23232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32323"/>
              </a:buClr>
              <a:buSzPts val="2400"/>
              <a:buFont typeface="Arial"/>
              <a:buChar char="❖"/>
            </a:pPr>
            <a:r>
              <a:rPr lang="en" sz="24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rPr>
              <a:t>Total staff just over 100, ~40 librarians</a:t>
            </a:r>
            <a:endParaRPr sz="2400">
              <a:solidFill>
                <a:srgbClr val="23232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32323"/>
              </a:buClr>
              <a:buSzPts val="2400"/>
              <a:buFont typeface="Arial"/>
              <a:buChar char="❖"/>
            </a:pPr>
            <a:r>
              <a:rPr lang="en" sz="24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rPr>
              <a:t>Collection Services</a:t>
            </a:r>
            <a:endParaRPr sz="2400">
              <a:solidFill>
                <a:srgbClr val="23232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32323"/>
              </a:buClr>
              <a:buSzPts val="2400"/>
              <a:buFont typeface="Arial"/>
              <a:buChar char="➢"/>
            </a:pPr>
            <a:r>
              <a:rPr lang="en" sz="24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rPr>
              <a:t>22 librarians and staff </a:t>
            </a:r>
            <a:endParaRPr sz="2400">
              <a:solidFill>
                <a:srgbClr val="23232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32323"/>
              </a:buClr>
              <a:buSzPts val="2400"/>
              <a:buFont typeface="Arial"/>
              <a:buChar char="➢"/>
            </a:pPr>
            <a:r>
              <a:rPr lang="en" sz="24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rPr>
              <a:t>7 in acquisitions</a:t>
            </a:r>
            <a:endParaRPr sz="2400">
              <a:solidFill>
                <a:srgbClr val="23232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18" title="IMG_4444.JPG"/>
          <p:cNvPicPr preferRelativeResize="0"/>
          <p:nvPr/>
        </p:nvPicPr>
        <p:blipFill rotWithShape="1">
          <a:blip r:embed="rId3">
            <a:alphaModFix/>
          </a:blip>
          <a:srcRect b="8282" l="-1122" r="0" t="0"/>
          <a:stretch/>
        </p:blipFill>
        <p:spPr>
          <a:xfrm>
            <a:off x="4767325" y="0"/>
            <a:ext cx="437667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type="title"/>
          </p:nvPr>
        </p:nvSpPr>
        <p:spPr>
          <a:xfrm>
            <a:off x="311700" y="445025"/>
            <a:ext cx="8520600" cy="4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>
                <a:latin typeface="Arial"/>
                <a:ea typeface="Arial"/>
                <a:cs typeface="Arial"/>
                <a:sym typeface="Arial"/>
              </a:rPr>
              <a:t>Recent Library Challenges</a:t>
            </a:r>
            <a:r>
              <a:rPr lang="en" sz="3000">
                <a:latin typeface="Arial"/>
                <a:ea typeface="Arial"/>
                <a:cs typeface="Arial"/>
                <a:sym typeface="Arial"/>
              </a:rPr>
              <a:t>	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9"/>
          <p:cNvSpPr txBox="1"/>
          <p:nvPr>
            <p:ph idx="1" type="body"/>
          </p:nvPr>
        </p:nvSpPr>
        <p:spPr>
          <a:xfrm>
            <a:off x="432425" y="1166400"/>
            <a:ext cx="4312500" cy="39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2400"/>
              <a:buFont typeface="Arial"/>
              <a:buChar char="❖"/>
            </a:pPr>
            <a:r>
              <a:rPr lang="en" sz="24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rPr>
              <a:t>Staff shortages and librarians changing roles</a:t>
            </a:r>
            <a:endParaRPr sz="2400">
              <a:solidFill>
                <a:srgbClr val="23232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32323"/>
              </a:buClr>
              <a:buSzPts val="2400"/>
              <a:buFont typeface="Arial"/>
              <a:buChar char="❖"/>
            </a:pPr>
            <a:r>
              <a:rPr lang="en" sz="24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rPr>
              <a:t>Migration from Sierra to Alma</a:t>
            </a:r>
            <a:endParaRPr sz="2400">
              <a:solidFill>
                <a:srgbClr val="23232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32323"/>
              </a:buClr>
              <a:buSzPts val="2400"/>
              <a:buFont typeface="Arial"/>
              <a:buChar char="❖"/>
            </a:pPr>
            <a:r>
              <a:rPr lang="en" sz="24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rPr>
              <a:t>Departmental documentation</a:t>
            </a:r>
            <a:endParaRPr sz="2400">
              <a:solidFill>
                <a:srgbClr val="23232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19" title="janko-ferlic-sfL_QOnmy00-unsplash.jpg"/>
          <p:cNvPicPr preferRelativeResize="0"/>
          <p:nvPr/>
        </p:nvPicPr>
        <p:blipFill rotWithShape="1">
          <a:blip r:embed="rId3">
            <a:alphaModFix/>
          </a:blip>
          <a:srcRect b="0" l="16980" r="16974" t="0"/>
          <a:stretch/>
        </p:blipFill>
        <p:spPr>
          <a:xfrm>
            <a:off x="5469500" y="0"/>
            <a:ext cx="3674501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>
                <a:latin typeface="Arial"/>
                <a:ea typeface="Arial"/>
                <a:cs typeface="Arial"/>
                <a:sym typeface="Arial"/>
              </a:rPr>
              <a:t>Legislation Affecting Procurement</a:t>
            </a:r>
            <a:endParaRPr b="0"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0"/>
          <p:cNvSpPr txBox="1"/>
          <p:nvPr>
            <p:ph idx="2" type="body"/>
          </p:nvPr>
        </p:nvSpPr>
        <p:spPr>
          <a:xfrm>
            <a:off x="4572000" y="354325"/>
            <a:ext cx="4572000" cy="47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ct val="100000"/>
              <a:buFont typeface="Arial"/>
              <a:buChar char="❖"/>
            </a:pPr>
            <a:r>
              <a:rPr lang="en" sz="96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rPr>
              <a:t>Procurement</a:t>
            </a:r>
            <a:r>
              <a:rPr lang="en" sz="96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rPr>
              <a:t> Restriction Policy </a:t>
            </a:r>
            <a:endParaRPr sz="9600">
              <a:solidFill>
                <a:srgbClr val="23232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Clr>
                <a:srgbClr val="232323"/>
              </a:buClr>
              <a:buSzPct val="100000"/>
              <a:buFont typeface="Arial"/>
              <a:buChar char="➢"/>
            </a:pPr>
            <a:r>
              <a:rPr lang="en" sz="96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rPr>
              <a:t>Building Ontario Businesses Initiative Act</a:t>
            </a:r>
            <a:endParaRPr sz="9600">
              <a:solidFill>
                <a:srgbClr val="23232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Clr>
                <a:srgbClr val="232323"/>
              </a:buClr>
              <a:buSzPct val="100000"/>
              <a:buFont typeface="Arial"/>
              <a:buChar char="➢"/>
            </a:pPr>
            <a:r>
              <a:rPr lang="en" sz="96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rPr>
              <a:t>Replaced by Bill 72, Buy Ontario Act in 2025</a:t>
            </a:r>
            <a:endParaRPr sz="9600">
              <a:solidFill>
                <a:srgbClr val="23232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rgbClr val="232323"/>
              </a:buClr>
              <a:buSzPct val="100000"/>
              <a:buFont typeface="Arial"/>
              <a:buChar char="❖"/>
            </a:pPr>
            <a:r>
              <a:rPr lang="en" sz="96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rPr>
              <a:t>Bill 194, Enhancing Digital Security and Trust Act</a:t>
            </a:r>
            <a:endParaRPr sz="9600">
              <a:solidFill>
                <a:srgbClr val="23232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288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700" y="0"/>
            <a:ext cx="607868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1"/>
          <p:cNvSpPr txBox="1"/>
          <p:nvPr/>
        </p:nvSpPr>
        <p:spPr>
          <a:xfrm>
            <a:off x="6272750" y="1038600"/>
            <a:ext cx="2819100" cy="28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12529"/>
                </a:solidFill>
              </a:rPr>
              <a:t>Currently required for all purchases</a:t>
            </a:r>
            <a:endParaRPr sz="2400">
              <a:solidFill>
                <a:srgbClr val="21252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>
            <p:ph type="title"/>
          </p:nvPr>
        </p:nvSpPr>
        <p:spPr>
          <a:xfrm>
            <a:off x="730000" y="1318650"/>
            <a:ext cx="3373500" cy="26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>
                <a:latin typeface="Arial"/>
                <a:ea typeface="Arial"/>
                <a:cs typeface="Arial"/>
                <a:sym typeface="Arial"/>
              </a:rPr>
              <a:t>Subsequent questions we asked about procurement restrictions:</a:t>
            </a:r>
            <a:endParaRPr b="0"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2"/>
          <p:cNvSpPr txBox="1"/>
          <p:nvPr>
            <p:ph idx="2" type="body"/>
          </p:nvPr>
        </p:nvSpPr>
        <p:spPr>
          <a:xfrm>
            <a:off x="4572000" y="644700"/>
            <a:ext cx="4515900" cy="44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2400"/>
              <a:buFont typeface="Arial"/>
              <a:buChar char="❖"/>
            </a:pPr>
            <a:r>
              <a:rPr lang="en" sz="24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rPr>
              <a:t>Are forms required for each transaction?</a:t>
            </a:r>
            <a:endParaRPr sz="2400">
              <a:solidFill>
                <a:srgbClr val="23232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Clr>
                <a:srgbClr val="232323"/>
              </a:buClr>
              <a:buSzPts val="2400"/>
              <a:buFont typeface="Arial"/>
              <a:buChar char="➢"/>
            </a:pPr>
            <a:r>
              <a:rPr lang="en" sz="24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rPr>
              <a:t>Blanket POs?</a:t>
            </a:r>
            <a:endParaRPr sz="2400">
              <a:solidFill>
                <a:srgbClr val="23232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rgbClr val="232323"/>
              </a:buClr>
              <a:buSzPts val="2400"/>
              <a:buFont typeface="Arial"/>
              <a:buChar char="❖"/>
            </a:pPr>
            <a:r>
              <a:rPr lang="en" sz="24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rPr>
              <a:t>How can the approved list of vendors be expanded?</a:t>
            </a:r>
            <a:endParaRPr sz="2400">
              <a:solidFill>
                <a:srgbClr val="23232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288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idx="4294967295" type="title"/>
          </p:nvPr>
        </p:nvSpPr>
        <p:spPr>
          <a:xfrm>
            <a:off x="194300" y="379925"/>
            <a:ext cx="4572000" cy="64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>
                <a:latin typeface="Arial"/>
                <a:ea typeface="Arial"/>
                <a:cs typeface="Arial"/>
                <a:sym typeface="Arial"/>
              </a:rPr>
              <a:t>Other </a:t>
            </a:r>
            <a:r>
              <a:rPr b="0" lang="en" sz="3000">
                <a:latin typeface="Arial"/>
                <a:ea typeface="Arial"/>
                <a:cs typeface="Arial"/>
                <a:sym typeface="Arial"/>
              </a:rPr>
              <a:t>Recent Challenges	</a:t>
            </a:r>
            <a:endParaRPr b="0"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3"/>
          <p:cNvSpPr txBox="1"/>
          <p:nvPr>
            <p:ph idx="4294967295" type="body"/>
          </p:nvPr>
        </p:nvSpPr>
        <p:spPr>
          <a:xfrm>
            <a:off x="251450" y="1027325"/>
            <a:ext cx="3829500" cy="39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  </a:t>
            </a:r>
            <a:endParaRPr sz="96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232323"/>
              </a:buClr>
              <a:buSzPct val="100000"/>
              <a:buFont typeface="Arial"/>
              <a:buChar char="❖"/>
            </a:pPr>
            <a:r>
              <a:rPr lang="en" sz="96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rPr>
              <a:t>Changing a</a:t>
            </a:r>
            <a:r>
              <a:rPr lang="en" sz="96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rPr>
              <a:t>ccounting practices</a:t>
            </a:r>
            <a:endParaRPr sz="9600">
              <a:solidFill>
                <a:srgbClr val="23232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ct val="100000"/>
              <a:buFont typeface="Arial"/>
              <a:buChar char="❖"/>
            </a:pPr>
            <a:r>
              <a:rPr lang="en" sz="96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rPr>
              <a:t>Audits</a:t>
            </a:r>
            <a:endParaRPr sz="9600">
              <a:solidFill>
                <a:srgbClr val="23232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ct val="100000"/>
              <a:buFont typeface="Arial"/>
              <a:buChar char="❖"/>
            </a:pPr>
            <a:r>
              <a:rPr lang="en" sz="96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rPr>
              <a:t>Fiscal year deadlines</a:t>
            </a:r>
            <a:endParaRPr sz="9600">
              <a:solidFill>
                <a:srgbClr val="23232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ct val="100000"/>
              <a:buFont typeface="Arial"/>
              <a:buChar char="❖"/>
            </a:pPr>
            <a:r>
              <a:rPr lang="en" sz="96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rPr>
              <a:t>Staff turnover in financial services</a:t>
            </a:r>
            <a:endParaRPr sz="9600">
              <a:solidFill>
                <a:srgbClr val="23232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41" name="Google Shape;141;p23" title="jukan-tateisi-bJhT_8nbUA0-unsplash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0950" y="1122875"/>
            <a:ext cx="4914074" cy="299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