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4"/>
  </p:sldMasterIdLst>
  <p:notesMasterIdLst>
    <p:notesMasterId r:id="rId37"/>
  </p:notesMasterIdLst>
  <p:handoutMasterIdLst>
    <p:handoutMasterId r:id="rId38"/>
  </p:handoutMasterIdLst>
  <p:sldIdLst>
    <p:sldId id="256" r:id="rId5"/>
    <p:sldId id="257" r:id="rId6"/>
    <p:sldId id="324" r:id="rId7"/>
    <p:sldId id="259" r:id="rId8"/>
    <p:sldId id="325" r:id="rId9"/>
    <p:sldId id="321" r:id="rId10"/>
    <p:sldId id="265" r:id="rId11"/>
    <p:sldId id="294" r:id="rId12"/>
    <p:sldId id="260" r:id="rId13"/>
    <p:sldId id="296" r:id="rId14"/>
    <p:sldId id="297" r:id="rId15"/>
    <p:sldId id="319" r:id="rId16"/>
    <p:sldId id="320" r:id="rId17"/>
    <p:sldId id="326" r:id="rId18"/>
    <p:sldId id="300" r:id="rId19"/>
    <p:sldId id="268" r:id="rId20"/>
    <p:sldId id="313" r:id="rId21"/>
    <p:sldId id="306" r:id="rId22"/>
    <p:sldId id="322" r:id="rId23"/>
    <p:sldId id="302" r:id="rId24"/>
    <p:sldId id="316" r:id="rId25"/>
    <p:sldId id="295" r:id="rId26"/>
    <p:sldId id="266" r:id="rId27"/>
    <p:sldId id="317" r:id="rId28"/>
    <p:sldId id="304" r:id="rId29"/>
    <p:sldId id="305" r:id="rId30"/>
    <p:sldId id="264" r:id="rId31"/>
    <p:sldId id="323" r:id="rId32"/>
    <p:sldId id="307" r:id="rId33"/>
    <p:sldId id="315" r:id="rId34"/>
    <p:sldId id="310" r:id="rId35"/>
    <p:sldId id="26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471CE7-B0C6-A5FA-F030-D121BF8F0219}" v="80" dt="2026-05-02T19:30:33.3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57439" autoAdjust="0"/>
  </p:normalViewPr>
  <p:slideViewPr>
    <p:cSldViewPr snapToGrid="0" showGuides="1">
      <p:cViewPr varScale="1">
        <p:scale>
          <a:sx n="40" d="100"/>
          <a:sy n="40" d="100"/>
        </p:scale>
        <p:origin x="1684" y="32"/>
      </p:cViewPr>
      <p:guideLst>
        <p:guide orient="horz" pos="2160"/>
        <p:guide pos="3840"/>
      </p:guideLst>
    </p:cSldViewPr>
  </p:slideViewPr>
  <p:notesTextViewPr>
    <p:cViewPr>
      <p:scale>
        <a:sx n="1" d="1"/>
        <a:sy n="1" d="1"/>
      </p:scale>
      <p:origin x="0" y="0"/>
    </p:cViewPr>
  </p:notesTextViewPr>
  <p:notesViewPr>
    <p:cSldViewPr snapToGrid="0" showGuides="1">
      <p:cViewPr varScale="1">
        <p:scale>
          <a:sx n="58" d="100"/>
          <a:sy n="58" d="100"/>
        </p:scale>
        <p:origin x="197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DDAB-4C87-AC70-C863B81E4415}"/>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DDAB-4C87-AC70-C863B81E4415}"/>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DDAB-4C87-AC70-C863B81E4415}"/>
              </c:ext>
            </c:extLst>
          </c:dPt>
          <c:dLbls>
            <c:dLbl>
              <c:idx val="0"/>
              <c:dLblPos val="outEnd"/>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DDAB-4C87-AC70-C863B81E4415}"/>
                </c:ext>
              </c:extLst>
            </c:dLbl>
            <c:dLbl>
              <c:idx val="1"/>
              <c:dLblPos val="outEnd"/>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DDAB-4C87-AC70-C863B81E4415}"/>
                </c:ext>
              </c:extLst>
            </c:dLbl>
            <c:dLbl>
              <c:idx val="2"/>
              <c:layout>
                <c:manualLayout>
                  <c:x val="-0.18115942028985513"/>
                  <c:y val="1.7511854974263087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DDAB-4C87-AC70-C863B81E4415}"/>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Undergraduate students</c:v>
                </c:pt>
                <c:pt idx="1">
                  <c:v>Faculty, staff, and graduate students</c:v>
                </c:pt>
                <c:pt idx="2">
                  <c:v>Community patrons</c:v>
                </c:pt>
              </c:strCache>
            </c:strRef>
          </c:cat>
          <c:val>
            <c:numRef>
              <c:f>Sheet1!$B$2:$B$4</c:f>
              <c:numCache>
                <c:formatCode>0%</c:formatCode>
                <c:ptCount val="3"/>
                <c:pt idx="0">
                  <c:v>0.44</c:v>
                </c:pt>
                <c:pt idx="1">
                  <c:v>0.52</c:v>
                </c:pt>
                <c:pt idx="2">
                  <c:v>0.04</c:v>
                </c:pt>
              </c:numCache>
            </c:numRef>
          </c:val>
          <c:extLst>
            <c:ext xmlns:c16="http://schemas.microsoft.com/office/drawing/2014/chart" uri="{C3380CC4-5D6E-409C-BE32-E72D297353CC}">
              <c16:uniqueId val="{00000006-DDAB-4C87-AC70-C863B81E441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Annual</a:t>
            </a:r>
            <a:r>
              <a:rPr lang="en-US" baseline="0"/>
              <a:t> loans by calendar year, 2018-2025</a:t>
            </a: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1"/>
          <c:tx>
            <c:strRef>
              <c:f>Sheet1!$C$1</c:f>
              <c:strCache>
                <c:ptCount val="1"/>
                <c:pt idx="0">
                  <c:v>General Collections</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2018</c:v>
                </c:pt>
                <c:pt idx="1">
                  <c:v>2019</c:v>
                </c:pt>
                <c:pt idx="2">
                  <c:v>2020</c:v>
                </c:pt>
                <c:pt idx="3">
                  <c:v>2021</c:v>
                </c:pt>
                <c:pt idx="4">
                  <c:v>2022</c:v>
                </c:pt>
                <c:pt idx="5">
                  <c:v>2023</c:v>
                </c:pt>
                <c:pt idx="6">
                  <c:v>2024</c:v>
                </c:pt>
                <c:pt idx="7">
                  <c:v>2025</c:v>
                </c:pt>
              </c:strCache>
            </c:strRef>
          </c:cat>
          <c:val>
            <c:numRef>
              <c:f>Sheet1!$C$2:$C$9</c:f>
              <c:numCache>
                <c:formatCode>General</c:formatCode>
                <c:ptCount val="8"/>
                <c:pt idx="0">
                  <c:v>19807</c:v>
                </c:pt>
                <c:pt idx="1">
                  <c:v>15691</c:v>
                </c:pt>
                <c:pt idx="2">
                  <c:v>9620</c:v>
                </c:pt>
                <c:pt idx="3">
                  <c:v>10027</c:v>
                </c:pt>
                <c:pt idx="4">
                  <c:v>9184</c:v>
                </c:pt>
                <c:pt idx="5">
                  <c:v>11275</c:v>
                </c:pt>
                <c:pt idx="6">
                  <c:v>13472</c:v>
                </c:pt>
                <c:pt idx="7">
                  <c:v>13040</c:v>
                </c:pt>
              </c:numCache>
            </c:numRef>
          </c:val>
          <c:smooth val="0"/>
          <c:extLst>
            <c:ext xmlns:c16="http://schemas.microsoft.com/office/drawing/2014/chart" uri="{C3380CC4-5D6E-409C-BE32-E72D297353CC}">
              <c16:uniqueId val="{00000000-D9B9-49E7-A02B-63B291D1B60C}"/>
            </c:ext>
          </c:extLst>
        </c:ser>
        <c:dLbls>
          <c:showLegendKey val="0"/>
          <c:showVal val="0"/>
          <c:showCatName val="0"/>
          <c:showSerName val="0"/>
          <c:showPercent val="0"/>
          <c:showBubbleSize val="0"/>
        </c:dLbls>
        <c:marker val="1"/>
        <c:smooth val="0"/>
        <c:axId val="1968205551"/>
        <c:axId val="1968210959"/>
      </c:lineChart>
      <c:lineChart>
        <c:grouping val="standard"/>
        <c:varyColors val="0"/>
        <c:ser>
          <c:idx val="0"/>
          <c:order val="0"/>
          <c:tx>
            <c:strRef>
              <c:f>Sheet1!$B$1</c:f>
              <c:strCache>
                <c:ptCount val="1"/>
                <c:pt idx="0">
                  <c:v>Browse Collections</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2018</c:v>
                </c:pt>
                <c:pt idx="1">
                  <c:v>2019</c:v>
                </c:pt>
                <c:pt idx="2">
                  <c:v>2020</c:v>
                </c:pt>
                <c:pt idx="3">
                  <c:v>2021</c:v>
                </c:pt>
                <c:pt idx="4">
                  <c:v>2022</c:v>
                </c:pt>
                <c:pt idx="5">
                  <c:v>2023</c:v>
                </c:pt>
                <c:pt idx="6">
                  <c:v>2024</c:v>
                </c:pt>
                <c:pt idx="7">
                  <c:v>2025</c:v>
                </c:pt>
              </c:strCache>
            </c:strRef>
          </c:cat>
          <c:val>
            <c:numRef>
              <c:f>Sheet1!$B$2:$B$9</c:f>
              <c:numCache>
                <c:formatCode>General</c:formatCode>
                <c:ptCount val="8"/>
                <c:pt idx="0">
                  <c:v>1102</c:v>
                </c:pt>
                <c:pt idx="1">
                  <c:v>1129</c:v>
                </c:pt>
                <c:pt idx="2">
                  <c:v>765</c:v>
                </c:pt>
                <c:pt idx="3">
                  <c:v>1085</c:v>
                </c:pt>
                <c:pt idx="4">
                  <c:v>1044</c:v>
                </c:pt>
                <c:pt idx="5">
                  <c:v>1235</c:v>
                </c:pt>
                <c:pt idx="6">
                  <c:v>1390</c:v>
                </c:pt>
                <c:pt idx="7">
                  <c:v>1260</c:v>
                </c:pt>
              </c:numCache>
            </c:numRef>
          </c:val>
          <c:smooth val="0"/>
          <c:extLst>
            <c:ext xmlns:c16="http://schemas.microsoft.com/office/drawing/2014/chart" uri="{C3380CC4-5D6E-409C-BE32-E72D297353CC}">
              <c16:uniqueId val="{00000001-D9B9-49E7-A02B-63B291D1B60C}"/>
            </c:ext>
          </c:extLst>
        </c:ser>
        <c:dLbls>
          <c:showLegendKey val="0"/>
          <c:showVal val="0"/>
          <c:showCatName val="0"/>
          <c:showSerName val="0"/>
          <c:showPercent val="0"/>
          <c:showBubbleSize val="0"/>
        </c:dLbls>
        <c:marker val="1"/>
        <c:smooth val="0"/>
        <c:axId val="271001248"/>
        <c:axId val="265392192"/>
      </c:lineChart>
      <c:catAx>
        <c:axId val="19682055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68210959"/>
        <c:crosses val="autoZero"/>
        <c:auto val="1"/>
        <c:lblAlgn val="ctr"/>
        <c:lblOffset val="100"/>
        <c:noMultiLvlLbl val="0"/>
      </c:catAx>
      <c:valAx>
        <c:axId val="19682109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68205551"/>
        <c:crosses val="autoZero"/>
        <c:crossBetween val="between"/>
      </c:valAx>
      <c:valAx>
        <c:axId val="265392192"/>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71001248"/>
        <c:crosses val="max"/>
        <c:crossBetween val="between"/>
      </c:valAx>
      <c:catAx>
        <c:axId val="271001248"/>
        <c:scaling>
          <c:orientation val="minMax"/>
        </c:scaling>
        <c:delete val="1"/>
        <c:axPos val="b"/>
        <c:numFmt formatCode="General" sourceLinked="1"/>
        <c:majorTickMark val="out"/>
        <c:minorTickMark val="none"/>
        <c:tickLblPos val="nextTo"/>
        <c:crossAx val="26539219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Percent of the collection </a:t>
            </a:r>
            <a:r>
              <a:rPr lang="en-US"/>
              <a:t>that</a:t>
            </a:r>
            <a:r>
              <a:rPr lang="en-US" baseline="0"/>
              <a:t> circulated by </a:t>
            </a:r>
            <a:r>
              <a:rPr lang="en-US" baseline="0" dirty="0"/>
              <a:t>calendar year, 2018-2025</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Sheet1!$C$1</c:f>
              <c:strCache>
                <c:ptCount val="1"/>
                <c:pt idx="0">
                  <c:v>General Collections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2018</c:v>
                </c:pt>
                <c:pt idx="1">
                  <c:v>2019</c:v>
                </c:pt>
                <c:pt idx="2">
                  <c:v>2020</c:v>
                </c:pt>
                <c:pt idx="3">
                  <c:v>2021</c:v>
                </c:pt>
                <c:pt idx="4">
                  <c:v>2022</c:v>
                </c:pt>
                <c:pt idx="5">
                  <c:v>2023</c:v>
                </c:pt>
                <c:pt idx="6">
                  <c:v>2024</c:v>
                </c:pt>
                <c:pt idx="7">
                  <c:v>2025</c:v>
                </c:pt>
              </c:strCache>
            </c:strRef>
          </c:cat>
          <c:val>
            <c:numRef>
              <c:f>Sheet1!$C$2:$C$9</c:f>
              <c:numCache>
                <c:formatCode>0%</c:formatCode>
                <c:ptCount val="8"/>
                <c:pt idx="0">
                  <c:v>0.05</c:v>
                </c:pt>
                <c:pt idx="1">
                  <c:v>0.04</c:v>
                </c:pt>
                <c:pt idx="2">
                  <c:v>0.03</c:v>
                </c:pt>
                <c:pt idx="3">
                  <c:v>0.03</c:v>
                </c:pt>
                <c:pt idx="4">
                  <c:v>0.02</c:v>
                </c:pt>
                <c:pt idx="5">
                  <c:v>0.03</c:v>
                </c:pt>
                <c:pt idx="6">
                  <c:v>0.03</c:v>
                </c:pt>
                <c:pt idx="7">
                  <c:v>0.04</c:v>
                </c:pt>
              </c:numCache>
            </c:numRef>
          </c:val>
          <c:extLst>
            <c:ext xmlns:c16="http://schemas.microsoft.com/office/drawing/2014/chart" uri="{C3380CC4-5D6E-409C-BE32-E72D297353CC}">
              <c16:uniqueId val="{00000000-6E0D-4FC6-B34E-1A10B26DA7BB}"/>
            </c:ext>
          </c:extLst>
        </c:ser>
        <c:ser>
          <c:idx val="0"/>
          <c:order val="0"/>
          <c:tx>
            <c:strRef>
              <c:f>Sheet1!$B$1</c:f>
              <c:strCache>
                <c:ptCount val="1"/>
                <c:pt idx="0">
                  <c:v>Browse Collections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2018</c:v>
                </c:pt>
                <c:pt idx="1">
                  <c:v>2019</c:v>
                </c:pt>
                <c:pt idx="2">
                  <c:v>2020</c:v>
                </c:pt>
                <c:pt idx="3">
                  <c:v>2021</c:v>
                </c:pt>
                <c:pt idx="4">
                  <c:v>2022</c:v>
                </c:pt>
                <c:pt idx="5">
                  <c:v>2023</c:v>
                </c:pt>
                <c:pt idx="6">
                  <c:v>2024</c:v>
                </c:pt>
                <c:pt idx="7">
                  <c:v>2025</c:v>
                </c:pt>
              </c:strCache>
            </c:strRef>
          </c:cat>
          <c:val>
            <c:numRef>
              <c:f>Sheet1!$B$2:$B$9</c:f>
              <c:numCache>
                <c:formatCode>0%</c:formatCode>
                <c:ptCount val="8"/>
                <c:pt idx="0">
                  <c:v>0.62</c:v>
                </c:pt>
                <c:pt idx="1">
                  <c:v>0.66</c:v>
                </c:pt>
                <c:pt idx="2">
                  <c:v>0.54</c:v>
                </c:pt>
                <c:pt idx="3">
                  <c:v>0.71</c:v>
                </c:pt>
                <c:pt idx="4">
                  <c:v>0.61</c:v>
                </c:pt>
                <c:pt idx="5">
                  <c:v>0.63</c:v>
                </c:pt>
                <c:pt idx="6">
                  <c:v>0.76</c:v>
                </c:pt>
                <c:pt idx="7">
                  <c:v>0.67</c:v>
                </c:pt>
              </c:numCache>
            </c:numRef>
          </c:val>
          <c:extLst>
            <c:ext xmlns:c16="http://schemas.microsoft.com/office/drawing/2014/chart" uri="{C3380CC4-5D6E-409C-BE32-E72D297353CC}">
              <c16:uniqueId val="{00000001-6E0D-4FC6-B34E-1A10B26DA7BB}"/>
            </c:ext>
          </c:extLst>
        </c:ser>
        <c:dLbls>
          <c:showLegendKey val="0"/>
          <c:showVal val="0"/>
          <c:showCatName val="0"/>
          <c:showSerName val="0"/>
          <c:showPercent val="0"/>
          <c:showBubbleSize val="0"/>
        </c:dLbls>
        <c:gapWidth val="150"/>
        <c:axId val="1968205551"/>
        <c:axId val="1968210959"/>
      </c:barChart>
      <c:catAx>
        <c:axId val="19682055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68210959"/>
        <c:crosses val="autoZero"/>
        <c:auto val="1"/>
        <c:lblAlgn val="ctr"/>
        <c:lblOffset val="100"/>
        <c:noMultiLvlLbl val="0"/>
      </c:catAx>
      <c:valAx>
        <c:axId val="196821095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682055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Average loans per</a:t>
            </a:r>
            <a:r>
              <a:rPr lang="en-US" baseline="0" dirty="0"/>
              <a:t> item by calendar year, 2018-2025</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Sheet1!$C$1</c:f>
              <c:strCache>
                <c:ptCount val="1"/>
                <c:pt idx="0">
                  <c:v>General Collections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2018</c:v>
                </c:pt>
                <c:pt idx="1">
                  <c:v>2019</c:v>
                </c:pt>
                <c:pt idx="2">
                  <c:v>2020</c:v>
                </c:pt>
                <c:pt idx="3">
                  <c:v>2021</c:v>
                </c:pt>
                <c:pt idx="4">
                  <c:v>2022</c:v>
                </c:pt>
                <c:pt idx="5">
                  <c:v>2023</c:v>
                </c:pt>
                <c:pt idx="6">
                  <c:v>2024</c:v>
                </c:pt>
                <c:pt idx="7">
                  <c:v>2025</c:v>
                </c:pt>
              </c:strCache>
            </c:strRef>
          </c:cat>
          <c:val>
            <c:numRef>
              <c:f>Sheet1!$C$2:$C$9</c:f>
              <c:numCache>
                <c:formatCode>General</c:formatCode>
                <c:ptCount val="8"/>
                <c:pt idx="0">
                  <c:v>0.04</c:v>
                </c:pt>
                <c:pt idx="1">
                  <c:v>0.04</c:v>
                </c:pt>
                <c:pt idx="2">
                  <c:v>0.02</c:v>
                </c:pt>
                <c:pt idx="3">
                  <c:v>0.03</c:v>
                </c:pt>
                <c:pt idx="4">
                  <c:v>0.02</c:v>
                </c:pt>
                <c:pt idx="5">
                  <c:v>0.02</c:v>
                </c:pt>
                <c:pt idx="6">
                  <c:v>0.02</c:v>
                </c:pt>
                <c:pt idx="7">
                  <c:v>0.03</c:v>
                </c:pt>
              </c:numCache>
            </c:numRef>
          </c:val>
          <c:extLst>
            <c:ext xmlns:c16="http://schemas.microsoft.com/office/drawing/2014/chart" uri="{C3380CC4-5D6E-409C-BE32-E72D297353CC}">
              <c16:uniqueId val="{00000000-81F3-4412-88DA-599A9E6117A3}"/>
            </c:ext>
          </c:extLst>
        </c:ser>
        <c:ser>
          <c:idx val="0"/>
          <c:order val="0"/>
          <c:tx>
            <c:strRef>
              <c:f>Sheet1!$B$1</c:f>
              <c:strCache>
                <c:ptCount val="1"/>
                <c:pt idx="0">
                  <c:v>Browse Collections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2018</c:v>
                </c:pt>
                <c:pt idx="1">
                  <c:v>2019</c:v>
                </c:pt>
                <c:pt idx="2">
                  <c:v>2020</c:v>
                </c:pt>
                <c:pt idx="3">
                  <c:v>2021</c:v>
                </c:pt>
                <c:pt idx="4">
                  <c:v>2022</c:v>
                </c:pt>
                <c:pt idx="5">
                  <c:v>2023</c:v>
                </c:pt>
                <c:pt idx="6">
                  <c:v>2024</c:v>
                </c:pt>
                <c:pt idx="7">
                  <c:v>2025</c:v>
                </c:pt>
              </c:strCache>
            </c:strRef>
          </c:cat>
          <c:val>
            <c:numRef>
              <c:f>Sheet1!$B$2:$B$9</c:f>
              <c:numCache>
                <c:formatCode>General</c:formatCode>
                <c:ptCount val="8"/>
                <c:pt idx="0">
                  <c:v>1.1299999999999999</c:v>
                </c:pt>
                <c:pt idx="1">
                  <c:v>1.1100000000000001</c:v>
                </c:pt>
                <c:pt idx="2">
                  <c:v>0.74</c:v>
                </c:pt>
                <c:pt idx="3">
                  <c:v>1.22</c:v>
                </c:pt>
                <c:pt idx="4">
                  <c:v>1.1100000000000001</c:v>
                </c:pt>
                <c:pt idx="5">
                  <c:v>1.19</c:v>
                </c:pt>
                <c:pt idx="6">
                  <c:v>1.46</c:v>
                </c:pt>
                <c:pt idx="7">
                  <c:v>1.31</c:v>
                </c:pt>
              </c:numCache>
            </c:numRef>
          </c:val>
          <c:extLst>
            <c:ext xmlns:c16="http://schemas.microsoft.com/office/drawing/2014/chart" uri="{C3380CC4-5D6E-409C-BE32-E72D297353CC}">
              <c16:uniqueId val="{00000001-81F3-4412-88DA-599A9E6117A3}"/>
            </c:ext>
          </c:extLst>
        </c:ser>
        <c:dLbls>
          <c:showLegendKey val="0"/>
          <c:showVal val="0"/>
          <c:showCatName val="0"/>
          <c:showSerName val="0"/>
          <c:showPercent val="0"/>
          <c:showBubbleSize val="0"/>
        </c:dLbls>
        <c:gapWidth val="150"/>
        <c:axId val="1968205551"/>
        <c:axId val="1968210959"/>
      </c:barChart>
      <c:catAx>
        <c:axId val="19682055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68210959"/>
        <c:crosses val="autoZero"/>
        <c:auto val="1"/>
        <c:lblAlgn val="ctr"/>
        <c:lblOffset val="100"/>
        <c:noMultiLvlLbl val="0"/>
      </c:catAx>
      <c:valAx>
        <c:axId val="19682109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682055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FE1725-28DA-4AB3-AFB8-89D4FA2CAFA2}" type="doc">
      <dgm:prSet loTypeId="urn:microsoft.com/office/officeart/2016/7/layout/BasicTimeline" loCatId="timeline" qsTypeId="urn:microsoft.com/office/officeart/2005/8/quickstyle/simple1" qsCatId="simple" csTypeId="urn:microsoft.com/office/officeart/2005/8/colors/accent1_2" csCatId="accent1" phldr="1"/>
      <dgm:spPr/>
      <dgm:t>
        <a:bodyPr/>
        <a:lstStyle/>
        <a:p>
          <a:endParaRPr lang="en-US"/>
        </a:p>
      </dgm:t>
    </dgm:pt>
    <dgm:pt modelId="{B13E5B8E-67F7-46CD-B3AA-811E0CB82F0B}">
      <dgm:prSet phldrT="[Text]" phldr="0" custT="1"/>
      <dgm:spPr/>
      <dgm:t>
        <a:bodyPr/>
        <a:lstStyle/>
        <a:p>
          <a:pPr>
            <a:defRPr b="1"/>
          </a:pPr>
          <a:r>
            <a:rPr lang="en-US" sz="2400" b="0" dirty="0">
              <a:latin typeface="Calibri"/>
              <a:ea typeface="Calibri"/>
              <a:cs typeface="Calibri"/>
            </a:rPr>
            <a:t>1993</a:t>
          </a:r>
        </a:p>
      </dgm:t>
    </dgm:pt>
    <dgm:pt modelId="{EBBE1C54-D1FC-4787-8AD1-143E7B715BF9}" type="parTrans" cxnId="{A897CB62-9EA1-4BFD-A791-18B1D25CEF97}">
      <dgm:prSet/>
      <dgm:spPr/>
      <dgm:t>
        <a:bodyPr/>
        <a:lstStyle/>
        <a:p>
          <a:endParaRPr lang="en-US"/>
        </a:p>
      </dgm:t>
    </dgm:pt>
    <dgm:pt modelId="{FD97D461-E5D1-4EEC-B561-9159B71695A3}" type="sibTrans" cxnId="{A897CB62-9EA1-4BFD-A791-18B1D25CEF97}">
      <dgm:prSet/>
      <dgm:spPr/>
      <dgm:t>
        <a:bodyPr/>
        <a:lstStyle/>
        <a:p>
          <a:endParaRPr lang="en-US"/>
        </a:p>
      </dgm:t>
    </dgm:pt>
    <dgm:pt modelId="{040FD842-CD02-4DA5-8190-98D8F3A095C3}">
      <dgm:prSet phldrT="[Text]" phldr="0"/>
      <dgm:spPr/>
      <dgm:t>
        <a:bodyPr/>
        <a:lstStyle/>
        <a:p>
          <a:pPr rtl="0"/>
          <a:r>
            <a:rPr lang="en-US" sz="2400" b="0" dirty="0">
              <a:latin typeface="Calibri"/>
              <a:ea typeface="Calibri"/>
              <a:cs typeface="Calibri"/>
            </a:rPr>
            <a:t>Dream of an academic librarian in training</a:t>
          </a:r>
        </a:p>
      </dgm:t>
    </dgm:pt>
    <dgm:pt modelId="{E8D96F46-5DDE-40B1-B625-499DAE6F56D5}" type="parTrans" cxnId="{592090A0-C582-46E5-B4B9-DE62BEFD51CD}">
      <dgm:prSet/>
      <dgm:spPr/>
      <dgm:t>
        <a:bodyPr/>
        <a:lstStyle/>
        <a:p>
          <a:endParaRPr lang="en-US"/>
        </a:p>
      </dgm:t>
    </dgm:pt>
    <dgm:pt modelId="{4E6260CE-3ABC-4EFD-AB03-076635DB805B}" type="sibTrans" cxnId="{592090A0-C582-46E5-B4B9-DE62BEFD51CD}">
      <dgm:prSet/>
      <dgm:spPr/>
      <dgm:t>
        <a:bodyPr/>
        <a:lstStyle/>
        <a:p>
          <a:endParaRPr lang="en-US"/>
        </a:p>
      </dgm:t>
    </dgm:pt>
    <dgm:pt modelId="{97CD848E-F60A-4D37-8D6A-CC71214B98A7}">
      <dgm:prSet phldrT="[Text]" phldr="0"/>
      <dgm:spPr/>
      <dgm:t>
        <a:bodyPr/>
        <a:lstStyle/>
        <a:p>
          <a:pPr rtl="0">
            <a:defRPr b="1"/>
          </a:pPr>
          <a:r>
            <a:rPr lang="en-US" sz="2400" b="0" dirty="0">
              <a:latin typeface="Calibri"/>
              <a:ea typeface="Calibri"/>
              <a:cs typeface="Calibri"/>
            </a:rPr>
            <a:t>November 2012-January 2013</a:t>
          </a:r>
        </a:p>
      </dgm:t>
    </dgm:pt>
    <dgm:pt modelId="{78A02D30-C5AA-4382-9F30-BB860100CDF8}" type="parTrans" cxnId="{81290C7A-FBF8-4642-8A90-1043424FA253}">
      <dgm:prSet/>
      <dgm:spPr/>
      <dgm:t>
        <a:bodyPr/>
        <a:lstStyle/>
        <a:p>
          <a:endParaRPr lang="en-US"/>
        </a:p>
      </dgm:t>
    </dgm:pt>
    <dgm:pt modelId="{CC26FA23-083F-45C6-800D-355585DB5035}" type="sibTrans" cxnId="{81290C7A-FBF8-4642-8A90-1043424FA253}">
      <dgm:prSet/>
      <dgm:spPr/>
      <dgm:t>
        <a:bodyPr/>
        <a:lstStyle/>
        <a:p>
          <a:endParaRPr lang="en-US"/>
        </a:p>
      </dgm:t>
    </dgm:pt>
    <dgm:pt modelId="{F1C0ABDE-8BA5-4E55-8308-F0049C1D829E}">
      <dgm:prSet phldrT="[Text]" phldr="0"/>
      <dgm:spPr/>
      <dgm:t>
        <a:bodyPr/>
        <a:lstStyle/>
        <a:p>
          <a:pPr rtl="0"/>
          <a:r>
            <a:rPr lang="en-US" sz="2400" b="0">
              <a:latin typeface="Calibri"/>
              <a:ea typeface="Calibri"/>
              <a:cs typeface="Calibri"/>
            </a:rPr>
            <a:t>Building Community Grant </a:t>
          </a:r>
          <a:endParaRPr lang="en-US" sz="2400" b="0" dirty="0">
            <a:latin typeface="Calibri"/>
            <a:ea typeface="Calibri"/>
            <a:cs typeface="Calibri"/>
          </a:endParaRPr>
        </a:p>
      </dgm:t>
    </dgm:pt>
    <dgm:pt modelId="{E3652CF9-5FE3-41EB-83DC-B13F64CBEE75}" type="parTrans" cxnId="{8CFB4D6D-DBB2-4C7E-B7E6-B35E67AD682E}">
      <dgm:prSet/>
      <dgm:spPr/>
      <dgm:t>
        <a:bodyPr/>
        <a:lstStyle/>
        <a:p>
          <a:endParaRPr lang="en-US"/>
        </a:p>
      </dgm:t>
    </dgm:pt>
    <dgm:pt modelId="{F58AADE1-45D6-4D95-959C-D3C3572C134C}" type="sibTrans" cxnId="{8CFB4D6D-DBB2-4C7E-B7E6-B35E67AD682E}">
      <dgm:prSet/>
      <dgm:spPr/>
      <dgm:t>
        <a:bodyPr/>
        <a:lstStyle/>
        <a:p>
          <a:endParaRPr lang="en-US"/>
        </a:p>
      </dgm:t>
    </dgm:pt>
    <dgm:pt modelId="{033D24E6-81F7-4FD3-8662-8CCD1252E124}">
      <dgm:prSet phldrT="[Text]" phldr="0"/>
      <dgm:spPr/>
      <dgm:t>
        <a:bodyPr/>
        <a:lstStyle/>
        <a:p>
          <a:pPr rtl="0">
            <a:defRPr b="1"/>
          </a:pPr>
          <a:r>
            <a:rPr lang="en-US" sz="2400" b="0" dirty="0">
              <a:latin typeface="Calibri"/>
              <a:ea typeface="Calibri"/>
              <a:cs typeface="Calibri"/>
            </a:rPr>
            <a:t>Spring 2013</a:t>
          </a:r>
        </a:p>
      </dgm:t>
    </dgm:pt>
    <dgm:pt modelId="{A55DFE26-59A0-406A-BB49-6EEA65DB7819}" type="parTrans" cxnId="{B33233C0-4667-4E82-B572-80030D944B43}">
      <dgm:prSet/>
      <dgm:spPr/>
      <dgm:t>
        <a:bodyPr/>
        <a:lstStyle/>
        <a:p>
          <a:endParaRPr lang="en-US"/>
        </a:p>
      </dgm:t>
    </dgm:pt>
    <dgm:pt modelId="{7AE7A0A2-5423-419F-9BF7-68BEB8016609}" type="sibTrans" cxnId="{B33233C0-4667-4E82-B572-80030D944B43}">
      <dgm:prSet/>
      <dgm:spPr/>
      <dgm:t>
        <a:bodyPr/>
        <a:lstStyle/>
        <a:p>
          <a:endParaRPr lang="en-US"/>
        </a:p>
      </dgm:t>
    </dgm:pt>
    <dgm:pt modelId="{77FE8EC9-0639-4E16-85B7-F9CD5E79ACDF}">
      <dgm:prSet phldrT="[Text]" phldr="0"/>
      <dgm:spPr/>
      <dgm:t>
        <a:bodyPr/>
        <a:lstStyle/>
        <a:p>
          <a:pPr rtl="0"/>
          <a:r>
            <a:rPr lang="en-US" sz="2400" b="0" dirty="0">
              <a:latin typeface="Calibri"/>
              <a:ea typeface="Calibri"/>
              <a:cs typeface="Calibri"/>
            </a:rPr>
            <a:t>"Browsing" Proposal to Administration</a:t>
          </a:r>
        </a:p>
      </dgm:t>
    </dgm:pt>
    <dgm:pt modelId="{6B6B77E3-6CC3-46CC-8756-7A1F154BE1A8}" type="parTrans" cxnId="{80B38B20-C31D-4DBE-AA35-51FDA4DA51B8}">
      <dgm:prSet/>
      <dgm:spPr/>
      <dgm:t>
        <a:bodyPr/>
        <a:lstStyle/>
        <a:p>
          <a:endParaRPr lang="en-US"/>
        </a:p>
      </dgm:t>
    </dgm:pt>
    <dgm:pt modelId="{2D4C1D4E-52CF-4177-A3C2-46660889169B}" type="sibTrans" cxnId="{80B38B20-C31D-4DBE-AA35-51FDA4DA51B8}">
      <dgm:prSet/>
      <dgm:spPr/>
      <dgm:t>
        <a:bodyPr/>
        <a:lstStyle/>
        <a:p>
          <a:endParaRPr lang="en-US"/>
        </a:p>
      </dgm:t>
    </dgm:pt>
    <dgm:pt modelId="{E92A3D53-2F88-4BC0-B9C4-203D54CDFF67}">
      <dgm:prSet phldr="0"/>
      <dgm:spPr/>
      <dgm:t>
        <a:bodyPr/>
        <a:lstStyle/>
        <a:p>
          <a:pPr rtl="0">
            <a:defRPr b="1"/>
          </a:pPr>
          <a:r>
            <a:rPr lang="en-US" sz="2400" b="0" dirty="0">
              <a:latin typeface="Calibri"/>
              <a:ea typeface="Calibri"/>
              <a:cs typeface="Calibri"/>
            </a:rPr>
            <a:t>Summer 2013</a:t>
          </a:r>
        </a:p>
      </dgm:t>
    </dgm:pt>
    <dgm:pt modelId="{A82359B2-C97B-4FC8-A8C3-E17C3FF5DA18}" type="parTrans" cxnId="{4A99F367-8F19-49E2-8836-99D355B296BA}">
      <dgm:prSet/>
      <dgm:spPr/>
    </dgm:pt>
    <dgm:pt modelId="{9F2D1F62-4A14-4B40-B7BD-B27DBFFDF355}" type="sibTrans" cxnId="{4A99F367-8F19-49E2-8836-99D355B296BA}">
      <dgm:prSet/>
      <dgm:spPr/>
    </dgm:pt>
    <dgm:pt modelId="{9064E96D-F8F5-4E0C-91E8-58B8732EFE4F}">
      <dgm:prSet phldr="0"/>
      <dgm:spPr/>
      <dgm:t>
        <a:bodyPr/>
        <a:lstStyle/>
        <a:p>
          <a:pPr rtl="0"/>
          <a:r>
            <a:rPr lang="en-US" sz="2400" b="0" dirty="0">
              <a:latin typeface="Calibri"/>
              <a:ea typeface="Calibri"/>
              <a:cs typeface="Calibri"/>
            </a:rPr>
            <a:t>Purchase of fixtures, setting procedures, gathering suggestions</a:t>
          </a:r>
        </a:p>
      </dgm:t>
    </dgm:pt>
    <dgm:pt modelId="{A5470EE0-8B46-425A-A1EF-AC695B6D380F}" type="parTrans" cxnId="{FF80447B-49B3-4F50-8535-9A3FCAF1615D}">
      <dgm:prSet/>
      <dgm:spPr/>
    </dgm:pt>
    <dgm:pt modelId="{793CD26B-7F41-4C0F-B2A1-B2791BDE983B}" type="sibTrans" cxnId="{FF80447B-49B3-4F50-8535-9A3FCAF1615D}">
      <dgm:prSet/>
      <dgm:spPr/>
    </dgm:pt>
    <dgm:pt modelId="{94B9F820-B265-4A07-89B1-4D836AA1FAFC}">
      <dgm:prSet phldr="0"/>
      <dgm:spPr/>
      <dgm:t>
        <a:bodyPr/>
        <a:lstStyle/>
        <a:p>
          <a:pPr rtl="0">
            <a:defRPr b="1"/>
          </a:pPr>
          <a:r>
            <a:rPr lang="en-US" sz="2400" b="0" dirty="0">
              <a:latin typeface="Calibri"/>
              <a:ea typeface="Calibri"/>
              <a:cs typeface="Calibri"/>
            </a:rPr>
            <a:t>Fall 2013</a:t>
          </a:r>
        </a:p>
      </dgm:t>
    </dgm:pt>
    <dgm:pt modelId="{B9F6E18D-9CF0-49C2-9892-60B560769A17}" type="parTrans" cxnId="{E573CB32-FB5E-4769-BB57-89E6225B8BDE}">
      <dgm:prSet/>
      <dgm:spPr/>
    </dgm:pt>
    <dgm:pt modelId="{B63EDEB2-15B1-4D2B-A106-D4EE9F2F7337}" type="sibTrans" cxnId="{E573CB32-FB5E-4769-BB57-89E6225B8BDE}">
      <dgm:prSet/>
      <dgm:spPr/>
    </dgm:pt>
    <dgm:pt modelId="{BAD55CB4-227A-4E83-84E7-2BBF0A3735C5}">
      <dgm:prSet phldr="0"/>
      <dgm:spPr/>
      <dgm:t>
        <a:bodyPr/>
        <a:lstStyle/>
        <a:p>
          <a:pPr rtl="0"/>
          <a:r>
            <a:rPr lang="en-US" sz="2400" b="0" dirty="0">
              <a:latin typeface="Calibri"/>
              <a:ea typeface="Calibri"/>
              <a:cs typeface="Calibri"/>
            </a:rPr>
            <a:t>Open to the public!</a:t>
          </a:r>
        </a:p>
      </dgm:t>
    </dgm:pt>
    <dgm:pt modelId="{DC03809C-FC04-4FF9-9A04-E43F79A7F78A}" type="parTrans" cxnId="{7106CD0F-A722-472F-9BA4-AF9DAFC70E57}">
      <dgm:prSet/>
      <dgm:spPr/>
    </dgm:pt>
    <dgm:pt modelId="{D350E2AB-EBA5-4E7D-AC7B-1647B641C31B}" type="sibTrans" cxnId="{7106CD0F-A722-472F-9BA4-AF9DAFC70E57}">
      <dgm:prSet/>
      <dgm:spPr/>
    </dgm:pt>
    <dgm:pt modelId="{C2056574-E57B-4C9E-AD7D-13ACD4B712E1}">
      <dgm:prSet phldr="0"/>
      <dgm:spPr/>
      <dgm:t>
        <a:bodyPr/>
        <a:lstStyle/>
        <a:p>
          <a:pPr rtl="0">
            <a:defRPr b="1"/>
          </a:pPr>
          <a:r>
            <a:rPr lang="en-US" sz="2400" b="0" dirty="0">
              <a:latin typeface="Calibri"/>
              <a:ea typeface="Calibri"/>
              <a:cs typeface="Calibri"/>
            </a:rPr>
            <a:t>Summer 2015</a:t>
          </a:r>
        </a:p>
      </dgm:t>
    </dgm:pt>
    <dgm:pt modelId="{EC5AC9CA-4351-4D26-94B2-BBC68A5413F8}" type="parTrans" cxnId="{94630DB4-E89D-465C-A595-6204C8473EB6}">
      <dgm:prSet/>
      <dgm:spPr/>
    </dgm:pt>
    <dgm:pt modelId="{878B1599-B484-406A-BEC4-107C3999390A}" type="sibTrans" cxnId="{94630DB4-E89D-465C-A595-6204C8473EB6}">
      <dgm:prSet/>
      <dgm:spPr/>
    </dgm:pt>
    <dgm:pt modelId="{520AB7DA-B120-41B5-B9BB-35E709DACD1A}">
      <dgm:prSet phldr="0"/>
      <dgm:spPr/>
      <dgm:t>
        <a:bodyPr/>
        <a:lstStyle/>
        <a:p>
          <a:pPr rtl="0"/>
          <a:r>
            <a:rPr lang="en-US" sz="2400" b="0" dirty="0">
              <a:latin typeface="Calibri"/>
              <a:ea typeface="Calibri"/>
              <a:cs typeface="Calibri"/>
            </a:rPr>
            <a:t>Expanded scope of Bobcat Browse; added fixture &amp; sub-categories</a:t>
          </a:r>
        </a:p>
      </dgm:t>
    </dgm:pt>
    <dgm:pt modelId="{54E71F24-F7A2-452F-9098-36EAF42559FA}" type="parTrans" cxnId="{3FAE3566-8ABD-430B-8314-D2C91E87A5B1}">
      <dgm:prSet/>
      <dgm:spPr/>
    </dgm:pt>
    <dgm:pt modelId="{D6EF1D5B-B966-4C82-BFE7-190BCA3A2E58}" type="sibTrans" cxnId="{3FAE3566-8ABD-430B-8314-D2C91E87A5B1}">
      <dgm:prSet/>
      <dgm:spPr/>
    </dgm:pt>
    <dgm:pt modelId="{3F51E2FD-474F-4539-99C9-4585C023D93E}">
      <dgm:prSet phldr="0"/>
      <dgm:spPr/>
      <dgm:t>
        <a:bodyPr/>
        <a:lstStyle/>
        <a:p>
          <a:pPr rtl="0">
            <a:defRPr b="1"/>
          </a:pPr>
          <a:r>
            <a:rPr lang="en-US" sz="2400" b="0" dirty="0">
              <a:latin typeface="Calibri"/>
              <a:ea typeface="Calibri"/>
              <a:cs typeface="Calibri"/>
            </a:rPr>
            <a:t>Summer 2023</a:t>
          </a:r>
        </a:p>
      </dgm:t>
    </dgm:pt>
    <dgm:pt modelId="{1BF84B83-156B-46DF-B4C4-B19FCFCF05C3}" type="parTrans" cxnId="{EF8343F6-C6DC-4291-A034-32995248AC65}">
      <dgm:prSet/>
      <dgm:spPr/>
    </dgm:pt>
    <dgm:pt modelId="{690671B9-E4E3-4484-A7D7-F38B073C7539}" type="sibTrans" cxnId="{EF8343F6-C6DC-4291-A034-32995248AC65}">
      <dgm:prSet/>
      <dgm:spPr/>
    </dgm:pt>
    <dgm:pt modelId="{89741136-57B1-42A0-B465-A67414BF518A}">
      <dgm:prSet phldr="0"/>
      <dgm:spPr/>
      <dgm:t>
        <a:bodyPr/>
        <a:lstStyle/>
        <a:p>
          <a:pPr rtl="0"/>
          <a:r>
            <a:rPr lang="en-US" sz="2400" b="0" dirty="0">
              <a:latin typeface="Calibri"/>
              <a:ea typeface="Calibri"/>
              <a:cs typeface="Calibri"/>
            </a:rPr>
            <a:t>Celebrated! Bobcat Browse 10th Birthday Party!</a:t>
          </a:r>
        </a:p>
      </dgm:t>
    </dgm:pt>
    <dgm:pt modelId="{0FBAAF0B-31AA-4236-A99E-2F3BC85C217B}" type="parTrans" cxnId="{0EFDFC85-7ECE-4E65-A742-8B0533E7786C}">
      <dgm:prSet/>
      <dgm:spPr/>
    </dgm:pt>
    <dgm:pt modelId="{B259DF21-6480-4BE3-9D04-9E0AC2E8A243}" type="sibTrans" cxnId="{0EFDFC85-7ECE-4E65-A742-8B0533E7786C}">
      <dgm:prSet/>
      <dgm:spPr/>
    </dgm:pt>
    <dgm:pt modelId="{19281797-FA8C-4467-942A-0987728A8074}">
      <dgm:prSet phldr="0"/>
      <dgm:spPr/>
      <dgm:t>
        <a:bodyPr/>
        <a:lstStyle/>
        <a:p>
          <a:pPr rtl="0">
            <a:defRPr b="1"/>
          </a:pPr>
          <a:r>
            <a:rPr lang="en-US" sz="2400" b="0" dirty="0">
              <a:latin typeface="Calibri"/>
              <a:ea typeface="Calibri"/>
              <a:cs typeface="Calibri"/>
            </a:rPr>
            <a:t>Summer 2025</a:t>
          </a:r>
        </a:p>
      </dgm:t>
    </dgm:pt>
    <dgm:pt modelId="{72AC8661-B3FA-4932-9A6F-DBDBEB4D0016}" type="parTrans" cxnId="{AE97AA9D-7810-497B-98C4-33D9759B0B1E}">
      <dgm:prSet/>
      <dgm:spPr/>
    </dgm:pt>
    <dgm:pt modelId="{8A459395-5798-4726-8053-F68A78EE785B}" type="sibTrans" cxnId="{AE97AA9D-7810-497B-98C4-33D9759B0B1E}">
      <dgm:prSet/>
      <dgm:spPr/>
    </dgm:pt>
    <dgm:pt modelId="{1AA3560C-3991-4A3F-A0A5-40DA761CF64D}">
      <dgm:prSet phldr="0"/>
      <dgm:spPr/>
      <dgm:t>
        <a:bodyPr/>
        <a:lstStyle/>
        <a:p>
          <a:pPr rtl="0"/>
          <a:r>
            <a:rPr lang="en-US" sz="2400" b="0" dirty="0">
              <a:latin typeface="Calibri"/>
              <a:ea typeface="Calibri"/>
              <a:cs typeface="Calibri"/>
            </a:rPr>
            <a:t>New fixtures &amp; chairs</a:t>
          </a:r>
        </a:p>
      </dgm:t>
    </dgm:pt>
    <dgm:pt modelId="{4539FF56-7562-4A3A-B502-4B8CD7383892}" type="parTrans" cxnId="{A4BC2591-3729-4094-8A91-20522A1750D8}">
      <dgm:prSet/>
      <dgm:spPr/>
    </dgm:pt>
    <dgm:pt modelId="{AC21A5A0-BAFF-40EA-AD5B-8E7680A043EC}" type="sibTrans" cxnId="{A4BC2591-3729-4094-8A91-20522A1750D8}">
      <dgm:prSet/>
      <dgm:spPr/>
    </dgm:pt>
    <dgm:pt modelId="{5969CB0F-F03F-4646-AAF8-5C48615F654F}">
      <dgm:prSet phldr="0"/>
      <dgm:spPr/>
      <dgm:t>
        <a:bodyPr/>
        <a:lstStyle/>
        <a:p>
          <a:pPr rtl="0">
            <a:defRPr b="1"/>
          </a:pPr>
          <a:r>
            <a:rPr lang="en-US" sz="2400" b="0" dirty="0">
              <a:latin typeface="Calibri"/>
              <a:ea typeface="Calibri"/>
              <a:cs typeface="Calibri"/>
            </a:rPr>
            <a:t>Summer 2026</a:t>
          </a:r>
        </a:p>
      </dgm:t>
    </dgm:pt>
    <dgm:pt modelId="{21E4C29D-A47A-45B1-88B0-AA4230F83DC3}" type="parTrans" cxnId="{6E5DE588-AC38-42D9-8367-44A4FEFE77BE}">
      <dgm:prSet/>
      <dgm:spPr/>
    </dgm:pt>
    <dgm:pt modelId="{AF8395E2-162F-4B37-9408-933CFA81F5C5}" type="sibTrans" cxnId="{6E5DE588-AC38-42D9-8367-44A4FEFE77BE}">
      <dgm:prSet/>
      <dgm:spPr/>
    </dgm:pt>
    <dgm:pt modelId="{01D75976-DDA2-4696-982F-C81AE5C5C67A}">
      <dgm:prSet phldr="0"/>
      <dgm:spPr/>
      <dgm:t>
        <a:bodyPr/>
        <a:lstStyle/>
        <a:p>
          <a:pPr rtl="0"/>
          <a:r>
            <a:rPr lang="en-US" sz="2400" b="0" dirty="0">
              <a:latin typeface="Calibri"/>
              <a:ea typeface="Calibri"/>
              <a:cs typeface="Calibri"/>
            </a:rPr>
            <a:t>New display fixture &amp; permanent signage</a:t>
          </a:r>
        </a:p>
      </dgm:t>
    </dgm:pt>
    <dgm:pt modelId="{9126C827-1C6A-472D-B723-CBD0B0809AB3}" type="parTrans" cxnId="{7518B1EF-B6D2-4977-8731-E068A3A92EA8}">
      <dgm:prSet/>
      <dgm:spPr/>
    </dgm:pt>
    <dgm:pt modelId="{4978AA3C-72B9-4B0A-A63C-0351E01522C6}" type="sibTrans" cxnId="{7518B1EF-B6D2-4977-8731-E068A3A92EA8}">
      <dgm:prSet/>
      <dgm:spPr/>
    </dgm:pt>
    <dgm:pt modelId="{B13C0232-1B1D-4608-9F30-7589820765D0}" type="pres">
      <dgm:prSet presAssocID="{BEFE1725-28DA-4AB3-AFB8-89D4FA2CAFA2}" presName="root" presStyleCnt="0">
        <dgm:presLayoutVars>
          <dgm:chMax/>
          <dgm:chPref/>
          <dgm:animLvl val="lvl"/>
        </dgm:presLayoutVars>
      </dgm:prSet>
      <dgm:spPr/>
    </dgm:pt>
    <dgm:pt modelId="{94886054-1458-44A7-BE06-9D51A9B5E3C9}" type="pres">
      <dgm:prSet presAssocID="{BEFE1725-28DA-4AB3-AFB8-89D4FA2CAFA2}" presName="divider" presStyleLbl="fgAccFollowNode1" presStyleIdx="0" presStyleCnt="1"/>
      <dgm:spPr>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tailEnd type="triangle" w="lg" len="lg"/>
        </a:ln>
        <a:effectLst/>
      </dgm:spPr>
    </dgm:pt>
    <dgm:pt modelId="{7E25B7D6-5DED-4B87-A42C-65A75E758E65}" type="pres">
      <dgm:prSet presAssocID="{BEFE1725-28DA-4AB3-AFB8-89D4FA2CAFA2}" presName="nodes" presStyleCnt="0">
        <dgm:presLayoutVars>
          <dgm:chMax/>
          <dgm:chPref/>
          <dgm:animLvl val="lvl"/>
        </dgm:presLayoutVars>
      </dgm:prSet>
      <dgm:spPr/>
    </dgm:pt>
    <dgm:pt modelId="{FFA245E1-6C23-41CF-B16A-D21E603CC15B}" type="pres">
      <dgm:prSet presAssocID="{B13E5B8E-67F7-46CD-B3AA-811E0CB82F0B}" presName="composite" presStyleCnt="0"/>
      <dgm:spPr/>
    </dgm:pt>
    <dgm:pt modelId="{C866499C-D49F-42C1-B0B7-0CA787EDFE16}" type="pres">
      <dgm:prSet presAssocID="{B13E5B8E-67F7-46CD-B3AA-811E0CB82F0B}" presName="L1TextContainer" presStyleLbl="revTx" presStyleIdx="0" presStyleCnt="9">
        <dgm:presLayoutVars>
          <dgm:chMax val="1"/>
          <dgm:chPref val="1"/>
          <dgm:bulletEnabled val="1"/>
        </dgm:presLayoutVars>
      </dgm:prSet>
      <dgm:spPr/>
    </dgm:pt>
    <dgm:pt modelId="{6456C4E4-C28A-4B24-AC3E-923C2898050B}" type="pres">
      <dgm:prSet presAssocID="{B13E5B8E-67F7-46CD-B3AA-811E0CB82F0B}" presName="L2TextContainerWrapper" presStyleCnt="0">
        <dgm:presLayoutVars>
          <dgm:chMax val="0"/>
          <dgm:chPref val="0"/>
          <dgm:bulletEnabled val="1"/>
        </dgm:presLayoutVars>
      </dgm:prSet>
      <dgm:spPr/>
    </dgm:pt>
    <dgm:pt modelId="{418DA6C9-43C3-450C-919F-361107373009}" type="pres">
      <dgm:prSet presAssocID="{B13E5B8E-67F7-46CD-B3AA-811E0CB82F0B}" presName="L2TextContainer" presStyleLbl="bgAcc1" presStyleIdx="0" presStyleCnt="9"/>
      <dgm:spPr/>
    </dgm:pt>
    <dgm:pt modelId="{48A9A16C-8B4B-45E9-8AE3-6FB0C4872AA6}" type="pres">
      <dgm:prSet presAssocID="{B13E5B8E-67F7-46CD-B3AA-811E0CB82F0B}" presName="FlexibleEmptyPlaceHolder" presStyleCnt="0"/>
      <dgm:spPr/>
    </dgm:pt>
    <dgm:pt modelId="{C8DD4BA4-7C7E-4B7E-9A19-272F40E228C8}" type="pres">
      <dgm:prSet presAssocID="{B13E5B8E-67F7-46CD-B3AA-811E0CB82F0B}" presName="ConnectLine" presStyleLbl="sibTrans1D1" presStyleIdx="0" presStyleCnt="9"/>
      <dgm:spPr>
        <a:noFill/>
        <a:ln w="12700" cap="flat" cmpd="sng" algn="ctr">
          <a:solidFill>
            <a:schemeClr val="accent1">
              <a:hueOff val="0"/>
              <a:satOff val="0"/>
              <a:lumOff val="0"/>
              <a:alphaOff val="0"/>
            </a:schemeClr>
          </a:solidFill>
          <a:prstDash val="dash"/>
          <a:miter lim="800000"/>
        </a:ln>
        <a:effectLst/>
      </dgm:spPr>
    </dgm:pt>
    <dgm:pt modelId="{33045240-E74E-4EC6-808B-51580AB56298}" type="pres">
      <dgm:prSet presAssocID="{B13E5B8E-67F7-46CD-B3AA-811E0CB82F0B}" presName="ConnectorPoint" presStyleLbl="alignNode1" presStyleIdx="0" presStyleCnt="9"/>
      <dgm:spPr/>
    </dgm:pt>
    <dgm:pt modelId="{F3A45535-0CF3-423C-8EE7-480E31DAEC13}" type="pres">
      <dgm:prSet presAssocID="{B13E5B8E-67F7-46CD-B3AA-811E0CB82F0B}" presName="EmptyPlaceHolder" presStyleCnt="0"/>
      <dgm:spPr/>
    </dgm:pt>
    <dgm:pt modelId="{B426081E-B6E6-4AAD-836D-C26104F6179D}" type="pres">
      <dgm:prSet presAssocID="{FD97D461-E5D1-4EEC-B561-9159B71695A3}" presName="spaceBetweenRectangles" presStyleCnt="0"/>
      <dgm:spPr/>
    </dgm:pt>
    <dgm:pt modelId="{65F6B559-F78C-4AED-AE4B-87CEFD0B9EAC}" type="pres">
      <dgm:prSet presAssocID="{97CD848E-F60A-4D37-8D6A-CC71214B98A7}" presName="composite" presStyleCnt="0"/>
      <dgm:spPr/>
    </dgm:pt>
    <dgm:pt modelId="{421EC1AD-2447-407F-8A45-0E043369125E}" type="pres">
      <dgm:prSet presAssocID="{97CD848E-F60A-4D37-8D6A-CC71214B98A7}" presName="L1TextContainer" presStyleLbl="revTx" presStyleIdx="1" presStyleCnt="9">
        <dgm:presLayoutVars>
          <dgm:chMax val="1"/>
          <dgm:chPref val="1"/>
          <dgm:bulletEnabled val="1"/>
        </dgm:presLayoutVars>
      </dgm:prSet>
      <dgm:spPr/>
    </dgm:pt>
    <dgm:pt modelId="{CC82189B-C83A-4AC8-847F-F66BD69BFED5}" type="pres">
      <dgm:prSet presAssocID="{97CD848E-F60A-4D37-8D6A-CC71214B98A7}" presName="L2TextContainerWrapper" presStyleCnt="0">
        <dgm:presLayoutVars>
          <dgm:chMax val="0"/>
          <dgm:chPref val="0"/>
          <dgm:bulletEnabled val="1"/>
        </dgm:presLayoutVars>
      </dgm:prSet>
      <dgm:spPr/>
    </dgm:pt>
    <dgm:pt modelId="{46779449-5113-446D-A7F6-5A563F0E3F4E}" type="pres">
      <dgm:prSet presAssocID="{97CD848E-F60A-4D37-8D6A-CC71214B98A7}" presName="L2TextContainer" presStyleLbl="bgAcc1" presStyleIdx="1" presStyleCnt="9"/>
      <dgm:spPr/>
    </dgm:pt>
    <dgm:pt modelId="{D72B706F-9C3C-400E-9B97-06364A7F43BB}" type="pres">
      <dgm:prSet presAssocID="{97CD848E-F60A-4D37-8D6A-CC71214B98A7}" presName="FlexibleEmptyPlaceHolder" presStyleCnt="0"/>
      <dgm:spPr/>
    </dgm:pt>
    <dgm:pt modelId="{7F0AF619-0316-4664-95A5-2AA7C8087BFE}" type="pres">
      <dgm:prSet presAssocID="{97CD848E-F60A-4D37-8D6A-CC71214B98A7}" presName="ConnectLine" presStyleLbl="sibTrans1D1" presStyleIdx="1" presStyleCnt="9"/>
      <dgm:spPr>
        <a:noFill/>
        <a:ln w="12700" cap="flat" cmpd="sng" algn="ctr">
          <a:solidFill>
            <a:schemeClr val="accent1">
              <a:hueOff val="0"/>
              <a:satOff val="0"/>
              <a:lumOff val="0"/>
              <a:alphaOff val="0"/>
            </a:schemeClr>
          </a:solidFill>
          <a:prstDash val="dash"/>
          <a:miter lim="800000"/>
        </a:ln>
        <a:effectLst/>
      </dgm:spPr>
    </dgm:pt>
    <dgm:pt modelId="{9CF7B8C0-6DC0-4C2D-8484-7565F8F8CACD}" type="pres">
      <dgm:prSet presAssocID="{97CD848E-F60A-4D37-8D6A-CC71214B98A7}" presName="ConnectorPoint" presStyleLbl="alignNode1" presStyleIdx="1" presStyleCnt="9"/>
      <dgm:spPr/>
    </dgm:pt>
    <dgm:pt modelId="{A50C9A7A-E40E-4EAA-BC06-CCBA032E00DF}" type="pres">
      <dgm:prSet presAssocID="{97CD848E-F60A-4D37-8D6A-CC71214B98A7}" presName="EmptyPlaceHolder" presStyleCnt="0"/>
      <dgm:spPr/>
    </dgm:pt>
    <dgm:pt modelId="{FA365DE8-567B-413A-A2FA-415586295C47}" type="pres">
      <dgm:prSet presAssocID="{CC26FA23-083F-45C6-800D-355585DB5035}" presName="spaceBetweenRectangles" presStyleCnt="0"/>
      <dgm:spPr/>
    </dgm:pt>
    <dgm:pt modelId="{F16B140A-38B0-4110-BEB5-0AB920350D58}" type="pres">
      <dgm:prSet presAssocID="{033D24E6-81F7-4FD3-8662-8CCD1252E124}" presName="composite" presStyleCnt="0"/>
      <dgm:spPr/>
    </dgm:pt>
    <dgm:pt modelId="{546A2EAD-81C2-4543-A118-06545689910C}" type="pres">
      <dgm:prSet presAssocID="{033D24E6-81F7-4FD3-8662-8CCD1252E124}" presName="L1TextContainer" presStyleLbl="revTx" presStyleIdx="2" presStyleCnt="9">
        <dgm:presLayoutVars>
          <dgm:chMax val="1"/>
          <dgm:chPref val="1"/>
          <dgm:bulletEnabled val="1"/>
        </dgm:presLayoutVars>
      </dgm:prSet>
      <dgm:spPr/>
    </dgm:pt>
    <dgm:pt modelId="{D8E9EC3D-F8BC-4466-BC9E-DD5184B06EA0}" type="pres">
      <dgm:prSet presAssocID="{033D24E6-81F7-4FD3-8662-8CCD1252E124}" presName="L2TextContainerWrapper" presStyleCnt="0">
        <dgm:presLayoutVars>
          <dgm:chMax val="0"/>
          <dgm:chPref val="0"/>
          <dgm:bulletEnabled val="1"/>
        </dgm:presLayoutVars>
      </dgm:prSet>
      <dgm:spPr/>
    </dgm:pt>
    <dgm:pt modelId="{D71ED4AD-B522-400D-BBCA-BDD3C3D1D5BD}" type="pres">
      <dgm:prSet presAssocID="{033D24E6-81F7-4FD3-8662-8CCD1252E124}" presName="L2TextContainer" presStyleLbl="bgAcc1" presStyleIdx="2" presStyleCnt="9"/>
      <dgm:spPr/>
    </dgm:pt>
    <dgm:pt modelId="{A49CDE99-237E-4529-9CF5-70EC4657BF22}" type="pres">
      <dgm:prSet presAssocID="{033D24E6-81F7-4FD3-8662-8CCD1252E124}" presName="FlexibleEmptyPlaceHolder" presStyleCnt="0"/>
      <dgm:spPr/>
    </dgm:pt>
    <dgm:pt modelId="{0AE8634D-F23B-49EE-8A1F-286D5EF97CD2}" type="pres">
      <dgm:prSet presAssocID="{033D24E6-81F7-4FD3-8662-8CCD1252E124}" presName="ConnectLine" presStyleLbl="sibTrans1D1" presStyleIdx="2" presStyleCnt="9"/>
      <dgm:spPr>
        <a:noFill/>
        <a:ln w="12700" cap="flat" cmpd="sng" algn="ctr">
          <a:solidFill>
            <a:schemeClr val="accent1">
              <a:hueOff val="0"/>
              <a:satOff val="0"/>
              <a:lumOff val="0"/>
              <a:alphaOff val="0"/>
            </a:schemeClr>
          </a:solidFill>
          <a:prstDash val="dash"/>
          <a:miter lim="800000"/>
        </a:ln>
        <a:effectLst/>
      </dgm:spPr>
    </dgm:pt>
    <dgm:pt modelId="{5CEF072B-4D20-45AF-A09F-7F22314336C5}" type="pres">
      <dgm:prSet presAssocID="{033D24E6-81F7-4FD3-8662-8CCD1252E124}" presName="ConnectorPoint" presStyleLbl="alignNode1" presStyleIdx="2" presStyleCnt="9"/>
      <dgm:spPr/>
    </dgm:pt>
    <dgm:pt modelId="{5DE9BAAE-F806-4852-BC0D-F40965EB4666}" type="pres">
      <dgm:prSet presAssocID="{033D24E6-81F7-4FD3-8662-8CCD1252E124}" presName="EmptyPlaceHolder" presStyleCnt="0"/>
      <dgm:spPr/>
    </dgm:pt>
    <dgm:pt modelId="{2938A4CD-1766-4487-9AC2-55ACA6979247}" type="pres">
      <dgm:prSet presAssocID="{7AE7A0A2-5423-419F-9BF7-68BEB8016609}" presName="spaceBetweenRectangles" presStyleCnt="0"/>
      <dgm:spPr/>
    </dgm:pt>
    <dgm:pt modelId="{BB171C37-61D4-488F-A6BA-186CE3245460}" type="pres">
      <dgm:prSet presAssocID="{E92A3D53-2F88-4BC0-B9C4-203D54CDFF67}" presName="composite" presStyleCnt="0"/>
      <dgm:spPr/>
    </dgm:pt>
    <dgm:pt modelId="{40D057A5-C032-4F49-B27A-3D13E9F25E93}" type="pres">
      <dgm:prSet presAssocID="{E92A3D53-2F88-4BC0-B9C4-203D54CDFF67}" presName="L1TextContainer" presStyleLbl="revTx" presStyleIdx="3" presStyleCnt="9">
        <dgm:presLayoutVars>
          <dgm:chMax val="1"/>
          <dgm:chPref val="1"/>
          <dgm:bulletEnabled val="1"/>
        </dgm:presLayoutVars>
      </dgm:prSet>
      <dgm:spPr/>
    </dgm:pt>
    <dgm:pt modelId="{C23DC356-173A-4CD0-B312-2CD469899210}" type="pres">
      <dgm:prSet presAssocID="{E92A3D53-2F88-4BC0-B9C4-203D54CDFF67}" presName="L2TextContainerWrapper" presStyleCnt="0">
        <dgm:presLayoutVars>
          <dgm:chMax val="0"/>
          <dgm:chPref val="0"/>
          <dgm:bulletEnabled val="1"/>
        </dgm:presLayoutVars>
      </dgm:prSet>
      <dgm:spPr/>
    </dgm:pt>
    <dgm:pt modelId="{97E436DF-3F4C-40EF-BE2D-56338CD4FB48}" type="pres">
      <dgm:prSet presAssocID="{E92A3D53-2F88-4BC0-B9C4-203D54CDFF67}" presName="L2TextContainer" presStyleLbl="bgAcc1" presStyleIdx="3" presStyleCnt="9"/>
      <dgm:spPr/>
    </dgm:pt>
    <dgm:pt modelId="{AE679AA9-4101-48EE-B7FE-887806301A2D}" type="pres">
      <dgm:prSet presAssocID="{E92A3D53-2F88-4BC0-B9C4-203D54CDFF67}" presName="FlexibleEmptyPlaceHolder" presStyleCnt="0"/>
      <dgm:spPr/>
    </dgm:pt>
    <dgm:pt modelId="{E5AEF4FE-1A7C-4BCF-B042-46091BAF27C7}" type="pres">
      <dgm:prSet presAssocID="{E92A3D53-2F88-4BC0-B9C4-203D54CDFF67}" presName="ConnectLine" presStyleLbl="sibTrans1D1" presStyleIdx="3" presStyleCnt="9"/>
      <dgm:spPr>
        <a:noFill/>
        <a:ln w="12700" cap="flat" cmpd="sng" algn="ctr">
          <a:solidFill>
            <a:schemeClr val="accent1">
              <a:hueOff val="0"/>
              <a:satOff val="0"/>
              <a:lumOff val="0"/>
              <a:alphaOff val="0"/>
            </a:schemeClr>
          </a:solidFill>
          <a:prstDash val="dash"/>
          <a:miter lim="800000"/>
        </a:ln>
        <a:effectLst/>
      </dgm:spPr>
    </dgm:pt>
    <dgm:pt modelId="{3F591757-0867-4F3D-A98D-EDBADA067857}" type="pres">
      <dgm:prSet presAssocID="{E92A3D53-2F88-4BC0-B9C4-203D54CDFF67}" presName="ConnectorPoint" presStyleLbl="alignNode1" presStyleIdx="3" presStyleCnt="9"/>
      <dgm:spPr/>
    </dgm:pt>
    <dgm:pt modelId="{9E2A736F-6D81-4B46-9845-6795203E98F7}" type="pres">
      <dgm:prSet presAssocID="{E92A3D53-2F88-4BC0-B9C4-203D54CDFF67}" presName="EmptyPlaceHolder" presStyleCnt="0"/>
      <dgm:spPr/>
    </dgm:pt>
    <dgm:pt modelId="{66948C57-6D62-403B-BF08-B9B22900AD0A}" type="pres">
      <dgm:prSet presAssocID="{9F2D1F62-4A14-4B40-B7BD-B27DBFFDF355}" presName="spaceBetweenRectangles" presStyleCnt="0"/>
      <dgm:spPr/>
    </dgm:pt>
    <dgm:pt modelId="{6FD0C20E-4C88-48AF-BAD7-9D230F352DBC}" type="pres">
      <dgm:prSet presAssocID="{94B9F820-B265-4A07-89B1-4D836AA1FAFC}" presName="composite" presStyleCnt="0"/>
      <dgm:spPr/>
    </dgm:pt>
    <dgm:pt modelId="{3259B0A3-07B8-46D6-B951-323588E6F3FB}" type="pres">
      <dgm:prSet presAssocID="{94B9F820-B265-4A07-89B1-4D836AA1FAFC}" presName="L1TextContainer" presStyleLbl="revTx" presStyleIdx="4" presStyleCnt="9">
        <dgm:presLayoutVars>
          <dgm:chMax val="1"/>
          <dgm:chPref val="1"/>
          <dgm:bulletEnabled val="1"/>
        </dgm:presLayoutVars>
      </dgm:prSet>
      <dgm:spPr/>
    </dgm:pt>
    <dgm:pt modelId="{48F4B9A2-A014-40E7-9A33-5BEA3BB94FAB}" type="pres">
      <dgm:prSet presAssocID="{94B9F820-B265-4A07-89B1-4D836AA1FAFC}" presName="L2TextContainerWrapper" presStyleCnt="0">
        <dgm:presLayoutVars>
          <dgm:chMax val="0"/>
          <dgm:chPref val="0"/>
          <dgm:bulletEnabled val="1"/>
        </dgm:presLayoutVars>
      </dgm:prSet>
      <dgm:spPr/>
    </dgm:pt>
    <dgm:pt modelId="{81071741-38DA-4C58-BDDD-06E69656EF19}" type="pres">
      <dgm:prSet presAssocID="{94B9F820-B265-4A07-89B1-4D836AA1FAFC}" presName="L2TextContainer" presStyleLbl="bgAcc1" presStyleIdx="4" presStyleCnt="9"/>
      <dgm:spPr/>
    </dgm:pt>
    <dgm:pt modelId="{74342612-CEEB-491E-A995-0F0DA22ACB0C}" type="pres">
      <dgm:prSet presAssocID="{94B9F820-B265-4A07-89B1-4D836AA1FAFC}" presName="FlexibleEmptyPlaceHolder" presStyleCnt="0"/>
      <dgm:spPr/>
    </dgm:pt>
    <dgm:pt modelId="{ED5D3049-65D2-4783-A7F6-8EF7375A04F9}" type="pres">
      <dgm:prSet presAssocID="{94B9F820-B265-4A07-89B1-4D836AA1FAFC}" presName="ConnectLine" presStyleLbl="sibTrans1D1" presStyleIdx="4" presStyleCnt="9"/>
      <dgm:spPr>
        <a:noFill/>
        <a:ln w="12700" cap="flat" cmpd="sng" algn="ctr">
          <a:solidFill>
            <a:schemeClr val="accent1">
              <a:hueOff val="0"/>
              <a:satOff val="0"/>
              <a:lumOff val="0"/>
              <a:alphaOff val="0"/>
            </a:schemeClr>
          </a:solidFill>
          <a:prstDash val="dash"/>
          <a:miter lim="800000"/>
        </a:ln>
        <a:effectLst/>
      </dgm:spPr>
    </dgm:pt>
    <dgm:pt modelId="{EB380EA0-FFA0-4B41-AB64-891FDCE29D57}" type="pres">
      <dgm:prSet presAssocID="{94B9F820-B265-4A07-89B1-4D836AA1FAFC}" presName="ConnectorPoint" presStyleLbl="alignNode1" presStyleIdx="4" presStyleCnt="9"/>
      <dgm:spPr/>
    </dgm:pt>
    <dgm:pt modelId="{7D3CD181-E305-4140-A15B-456F9DB1B9D0}" type="pres">
      <dgm:prSet presAssocID="{94B9F820-B265-4A07-89B1-4D836AA1FAFC}" presName="EmptyPlaceHolder" presStyleCnt="0"/>
      <dgm:spPr/>
    </dgm:pt>
    <dgm:pt modelId="{4B49BA4A-AF42-437C-AF69-E22BCAAD25C8}" type="pres">
      <dgm:prSet presAssocID="{B63EDEB2-15B1-4D2B-A106-D4EE9F2F7337}" presName="spaceBetweenRectangles" presStyleCnt="0"/>
      <dgm:spPr/>
    </dgm:pt>
    <dgm:pt modelId="{ECB8FA06-66DB-47BA-820A-D6CE99DF2511}" type="pres">
      <dgm:prSet presAssocID="{C2056574-E57B-4C9E-AD7D-13ACD4B712E1}" presName="composite" presStyleCnt="0"/>
      <dgm:spPr/>
    </dgm:pt>
    <dgm:pt modelId="{5669AE6D-A63C-435E-BC16-ACA9D9457A7F}" type="pres">
      <dgm:prSet presAssocID="{C2056574-E57B-4C9E-AD7D-13ACD4B712E1}" presName="L1TextContainer" presStyleLbl="revTx" presStyleIdx="5" presStyleCnt="9">
        <dgm:presLayoutVars>
          <dgm:chMax val="1"/>
          <dgm:chPref val="1"/>
          <dgm:bulletEnabled val="1"/>
        </dgm:presLayoutVars>
      </dgm:prSet>
      <dgm:spPr/>
    </dgm:pt>
    <dgm:pt modelId="{89F96760-F153-48C1-8BD6-D736258839A1}" type="pres">
      <dgm:prSet presAssocID="{C2056574-E57B-4C9E-AD7D-13ACD4B712E1}" presName="L2TextContainerWrapper" presStyleCnt="0">
        <dgm:presLayoutVars>
          <dgm:chMax val="0"/>
          <dgm:chPref val="0"/>
          <dgm:bulletEnabled val="1"/>
        </dgm:presLayoutVars>
      </dgm:prSet>
      <dgm:spPr/>
    </dgm:pt>
    <dgm:pt modelId="{4C7435FF-BC9C-4B8D-9961-7798CFD61B79}" type="pres">
      <dgm:prSet presAssocID="{C2056574-E57B-4C9E-AD7D-13ACD4B712E1}" presName="L2TextContainer" presStyleLbl="bgAcc1" presStyleIdx="5" presStyleCnt="9"/>
      <dgm:spPr/>
    </dgm:pt>
    <dgm:pt modelId="{BC4F5FDF-CA9A-43A6-A7D8-F33F7873126F}" type="pres">
      <dgm:prSet presAssocID="{C2056574-E57B-4C9E-AD7D-13ACD4B712E1}" presName="FlexibleEmptyPlaceHolder" presStyleCnt="0"/>
      <dgm:spPr/>
    </dgm:pt>
    <dgm:pt modelId="{D0B97F7D-6F99-444A-A595-BC40BA95341C}" type="pres">
      <dgm:prSet presAssocID="{C2056574-E57B-4C9E-AD7D-13ACD4B712E1}" presName="ConnectLine" presStyleLbl="sibTrans1D1" presStyleIdx="5" presStyleCnt="9"/>
      <dgm:spPr>
        <a:noFill/>
        <a:ln w="12700" cap="flat" cmpd="sng" algn="ctr">
          <a:solidFill>
            <a:schemeClr val="accent1">
              <a:hueOff val="0"/>
              <a:satOff val="0"/>
              <a:lumOff val="0"/>
              <a:alphaOff val="0"/>
            </a:schemeClr>
          </a:solidFill>
          <a:prstDash val="dash"/>
          <a:miter lim="800000"/>
        </a:ln>
        <a:effectLst/>
      </dgm:spPr>
    </dgm:pt>
    <dgm:pt modelId="{E8AE7131-8B45-476B-AA88-7DDADDB0D11F}" type="pres">
      <dgm:prSet presAssocID="{C2056574-E57B-4C9E-AD7D-13ACD4B712E1}" presName="ConnectorPoint" presStyleLbl="alignNode1" presStyleIdx="5" presStyleCnt="9"/>
      <dgm:spPr/>
    </dgm:pt>
    <dgm:pt modelId="{625AAA22-5378-4B2B-BE59-B72E296D4121}" type="pres">
      <dgm:prSet presAssocID="{C2056574-E57B-4C9E-AD7D-13ACD4B712E1}" presName="EmptyPlaceHolder" presStyleCnt="0"/>
      <dgm:spPr/>
    </dgm:pt>
    <dgm:pt modelId="{D22ED022-C0D4-4F29-94A0-411575BC80CF}" type="pres">
      <dgm:prSet presAssocID="{878B1599-B484-406A-BEC4-107C3999390A}" presName="spaceBetweenRectangles" presStyleCnt="0"/>
      <dgm:spPr/>
    </dgm:pt>
    <dgm:pt modelId="{D8A4309B-0B07-4A65-BC7F-69E9C58AA838}" type="pres">
      <dgm:prSet presAssocID="{3F51E2FD-474F-4539-99C9-4585C023D93E}" presName="composite" presStyleCnt="0"/>
      <dgm:spPr/>
    </dgm:pt>
    <dgm:pt modelId="{9D3B9013-6E48-4633-BBA9-D22257C1D256}" type="pres">
      <dgm:prSet presAssocID="{3F51E2FD-474F-4539-99C9-4585C023D93E}" presName="L1TextContainer" presStyleLbl="revTx" presStyleIdx="6" presStyleCnt="9">
        <dgm:presLayoutVars>
          <dgm:chMax val="1"/>
          <dgm:chPref val="1"/>
          <dgm:bulletEnabled val="1"/>
        </dgm:presLayoutVars>
      </dgm:prSet>
      <dgm:spPr/>
    </dgm:pt>
    <dgm:pt modelId="{8D19DB33-5CEC-49EC-934A-53CDF55BE10A}" type="pres">
      <dgm:prSet presAssocID="{3F51E2FD-474F-4539-99C9-4585C023D93E}" presName="L2TextContainerWrapper" presStyleCnt="0">
        <dgm:presLayoutVars>
          <dgm:chMax val="0"/>
          <dgm:chPref val="0"/>
          <dgm:bulletEnabled val="1"/>
        </dgm:presLayoutVars>
      </dgm:prSet>
      <dgm:spPr/>
    </dgm:pt>
    <dgm:pt modelId="{645E24A3-39F4-42B9-A0FA-2A78F4BE4AEA}" type="pres">
      <dgm:prSet presAssocID="{3F51E2FD-474F-4539-99C9-4585C023D93E}" presName="L2TextContainer" presStyleLbl="bgAcc1" presStyleIdx="6" presStyleCnt="9"/>
      <dgm:spPr/>
    </dgm:pt>
    <dgm:pt modelId="{7ED1051E-6141-46C5-9AA6-8C928C6D43F7}" type="pres">
      <dgm:prSet presAssocID="{3F51E2FD-474F-4539-99C9-4585C023D93E}" presName="FlexibleEmptyPlaceHolder" presStyleCnt="0"/>
      <dgm:spPr/>
    </dgm:pt>
    <dgm:pt modelId="{CCE9BA4C-AF71-4978-9542-57926339F48A}" type="pres">
      <dgm:prSet presAssocID="{3F51E2FD-474F-4539-99C9-4585C023D93E}" presName="ConnectLine" presStyleLbl="sibTrans1D1" presStyleIdx="6" presStyleCnt="9"/>
      <dgm:spPr>
        <a:noFill/>
        <a:ln w="12700" cap="flat" cmpd="sng" algn="ctr">
          <a:solidFill>
            <a:schemeClr val="accent1">
              <a:hueOff val="0"/>
              <a:satOff val="0"/>
              <a:lumOff val="0"/>
              <a:alphaOff val="0"/>
            </a:schemeClr>
          </a:solidFill>
          <a:prstDash val="dash"/>
          <a:miter lim="800000"/>
        </a:ln>
        <a:effectLst/>
      </dgm:spPr>
    </dgm:pt>
    <dgm:pt modelId="{4EC59F95-ADD3-4159-AFAA-5E374F0DA7FF}" type="pres">
      <dgm:prSet presAssocID="{3F51E2FD-474F-4539-99C9-4585C023D93E}" presName="ConnectorPoint" presStyleLbl="alignNode1" presStyleIdx="6" presStyleCnt="9"/>
      <dgm:spPr/>
    </dgm:pt>
    <dgm:pt modelId="{B57692C6-8043-4E0A-B4CF-68554C9056F9}" type="pres">
      <dgm:prSet presAssocID="{3F51E2FD-474F-4539-99C9-4585C023D93E}" presName="EmptyPlaceHolder" presStyleCnt="0"/>
      <dgm:spPr/>
    </dgm:pt>
    <dgm:pt modelId="{6EBE731B-8029-471E-BE5D-FBABA20677BD}" type="pres">
      <dgm:prSet presAssocID="{690671B9-E4E3-4484-A7D7-F38B073C7539}" presName="spaceBetweenRectangles" presStyleCnt="0"/>
      <dgm:spPr/>
    </dgm:pt>
    <dgm:pt modelId="{AEBBADEC-62F0-431F-86EA-1EB5F663C900}" type="pres">
      <dgm:prSet presAssocID="{19281797-FA8C-4467-942A-0987728A8074}" presName="composite" presStyleCnt="0"/>
      <dgm:spPr/>
    </dgm:pt>
    <dgm:pt modelId="{73FEF364-0744-496E-A099-46C60AAB05B6}" type="pres">
      <dgm:prSet presAssocID="{19281797-FA8C-4467-942A-0987728A8074}" presName="L1TextContainer" presStyleLbl="revTx" presStyleIdx="7" presStyleCnt="9">
        <dgm:presLayoutVars>
          <dgm:chMax val="1"/>
          <dgm:chPref val="1"/>
          <dgm:bulletEnabled val="1"/>
        </dgm:presLayoutVars>
      </dgm:prSet>
      <dgm:spPr/>
    </dgm:pt>
    <dgm:pt modelId="{99771E95-34E4-4118-A104-B29844CE7538}" type="pres">
      <dgm:prSet presAssocID="{19281797-FA8C-4467-942A-0987728A8074}" presName="L2TextContainerWrapper" presStyleCnt="0">
        <dgm:presLayoutVars>
          <dgm:chMax val="0"/>
          <dgm:chPref val="0"/>
          <dgm:bulletEnabled val="1"/>
        </dgm:presLayoutVars>
      </dgm:prSet>
      <dgm:spPr/>
    </dgm:pt>
    <dgm:pt modelId="{9EB2BEC1-4900-4333-BD3E-E203890E7B95}" type="pres">
      <dgm:prSet presAssocID="{19281797-FA8C-4467-942A-0987728A8074}" presName="L2TextContainer" presStyleLbl="bgAcc1" presStyleIdx="7" presStyleCnt="9"/>
      <dgm:spPr/>
    </dgm:pt>
    <dgm:pt modelId="{4C8A97A6-3157-4790-AD93-C7DFE3470B6E}" type="pres">
      <dgm:prSet presAssocID="{19281797-FA8C-4467-942A-0987728A8074}" presName="FlexibleEmptyPlaceHolder" presStyleCnt="0"/>
      <dgm:spPr/>
    </dgm:pt>
    <dgm:pt modelId="{DED3D569-401C-4AC2-9804-1C4FF289BB72}" type="pres">
      <dgm:prSet presAssocID="{19281797-FA8C-4467-942A-0987728A8074}" presName="ConnectLine" presStyleLbl="sibTrans1D1" presStyleIdx="7" presStyleCnt="9"/>
      <dgm:spPr>
        <a:noFill/>
        <a:ln w="12700" cap="flat" cmpd="sng" algn="ctr">
          <a:solidFill>
            <a:schemeClr val="accent1">
              <a:hueOff val="0"/>
              <a:satOff val="0"/>
              <a:lumOff val="0"/>
              <a:alphaOff val="0"/>
            </a:schemeClr>
          </a:solidFill>
          <a:prstDash val="dash"/>
          <a:miter lim="800000"/>
        </a:ln>
        <a:effectLst/>
      </dgm:spPr>
    </dgm:pt>
    <dgm:pt modelId="{42B6AA61-029C-4C49-A2DE-F9B293E71844}" type="pres">
      <dgm:prSet presAssocID="{19281797-FA8C-4467-942A-0987728A8074}" presName="ConnectorPoint" presStyleLbl="alignNode1" presStyleIdx="7" presStyleCnt="9"/>
      <dgm:spPr/>
    </dgm:pt>
    <dgm:pt modelId="{D3DE4B25-0276-408A-9ABD-FBCB18BF585E}" type="pres">
      <dgm:prSet presAssocID="{19281797-FA8C-4467-942A-0987728A8074}" presName="EmptyPlaceHolder" presStyleCnt="0"/>
      <dgm:spPr/>
    </dgm:pt>
    <dgm:pt modelId="{58573716-EA52-432B-9D1A-BA7FBE2924A7}" type="pres">
      <dgm:prSet presAssocID="{8A459395-5798-4726-8053-F68A78EE785B}" presName="spaceBetweenRectangles" presStyleCnt="0"/>
      <dgm:spPr/>
    </dgm:pt>
    <dgm:pt modelId="{2113387E-0A2D-49CC-9530-7BD6C125B96D}" type="pres">
      <dgm:prSet presAssocID="{5969CB0F-F03F-4646-AAF8-5C48615F654F}" presName="composite" presStyleCnt="0"/>
      <dgm:spPr/>
    </dgm:pt>
    <dgm:pt modelId="{127AEF0C-98E8-4006-89A4-02225D51C194}" type="pres">
      <dgm:prSet presAssocID="{5969CB0F-F03F-4646-AAF8-5C48615F654F}" presName="L1TextContainer" presStyleLbl="revTx" presStyleIdx="8" presStyleCnt="9">
        <dgm:presLayoutVars>
          <dgm:chMax val="1"/>
          <dgm:chPref val="1"/>
          <dgm:bulletEnabled val="1"/>
        </dgm:presLayoutVars>
      </dgm:prSet>
      <dgm:spPr/>
    </dgm:pt>
    <dgm:pt modelId="{D2F3AD21-3114-469E-9C4D-1169F8632AE5}" type="pres">
      <dgm:prSet presAssocID="{5969CB0F-F03F-4646-AAF8-5C48615F654F}" presName="L2TextContainerWrapper" presStyleCnt="0">
        <dgm:presLayoutVars>
          <dgm:chMax val="0"/>
          <dgm:chPref val="0"/>
          <dgm:bulletEnabled val="1"/>
        </dgm:presLayoutVars>
      </dgm:prSet>
      <dgm:spPr/>
    </dgm:pt>
    <dgm:pt modelId="{DB3A53CF-C963-485B-8D76-97EBA0F5BDF8}" type="pres">
      <dgm:prSet presAssocID="{5969CB0F-F03F-4646-AAF8-5C48615F654F}" presName="L2TextContainer" presStyleLbl="bgAcc1" presStyleIdx="8" presStyleCnt="9"/>
      <dgm:spPr/>
    </dgm:pt>
    <dgm:pt modelId="{0C7B6DAE-E770-4C4E-A6DD-ACCBFB898FF2}" type="pres">
      <dgm:prSet presAssocID="{5969CB0F-F03F-4646-AAF8-5C48615F654F}" presName="FlexibleEmptyPlaceHolder" presStyleCnt="0"/>
      <dgm:spPr/>
    </dgm:pt>
    <dgm:pt modelId="{AFB8F8B2-F8AB-441E-8D9C-AD66BB079AC7}" type="pres">
      <dgm:prSet presAssocID="{5969CB0F-F03F-4646-AAF8-5C48615F654F}" presName="ConnectLine" presStyleLbl="sibTrans1D1" presStyleIdx="8" presStyleCnt="9"/>
      <dgm:spPr>
        <a:noFill/>
        <a:ln w="12700" cap="flat" cmpd="sng" algn="ctr">
          <a:solidFill>
            <a:schemeClr val="accent1">
              <a:hueOff val="0"/>
              <a:satOff val="0"/>
              <a:lumOff val="0"/>
              <a:alphaOff val="0"/>
            </a:schemeClr>
          </a:solidFill>
          <a:prstDash val="dash"/>
          <a:miter lim="800000"/>
        </a:ln>
        <a:effectLst/>
      </dgm:spPr>
    </dgm:pt>
    <dgm:pt modelId="{EB234C08-B7F9-4C70-9858-85A3A95C7AE7}" type="pres">
      <dgm:prSet presAssocID="{5969CB0F-F03F-4646-AAF8-5C48615F654F}" presName="ConnectorPoint" presStyleLbl="alignNode1" presStyleIdx="8" presStyleCnt="9"/>
      <dgm:spPr/>
    </dgm:pt>
    <dgm:pt modelId="{8C15E5F6-83F1-4275-84B0-00BF09A1F5C2}" type="pres">
      <dgm:prSet presAssocID="{5969CB0F-F03F-4646-AAF8-5C48615F654F}" presName="EmptyPlaceHolder" presStyleCnt="0"/>
      <dgm:spPr/>
    </dgm:pt>
  </dgm:ptLst>
  <dgm:cxnLst>
    <dgm:cxn modelId="{4A2C1704-5A8C-40ED-AB88-F633FD646176}" type="presOf" srcId="{F1C0ABDE-8BA5-4E55-8308-F0049C1D829E}" destId="{46779449-5113-446D-A7F6-5A563F0E3F4E}" srcOrd="0" destOrd="0" presId="urn:microsoft.com/office/officeart/2016/7/layout/BasicTimeline"/>
    <dgm:cxn modelId="{7106CD0F-A722-472F-9BA4-AF9DAFC70E57}" srcId="{94B9F820-B265-4A07-89B1-4D836AA1FAFC}" destId="{BAD55CB4-227A-4E83-84E7-2BBF0A3735C5}" srcOrd="0" destOrd="0" parTransId="{DC03809C-FC04-4FF9-9A04-E43F79A7F78A}" sibTransId="{D350E2AB-EBA5-4E7D-AC7B-1647B641C31B}"/>
    <dgm:cxn modelId="{326B1C10-4F85-4C7C-ABAB-5414717CB667}" type="presOf" srcId="{01D75976-DDA2-4696-982F-C81AE5C5C67A}" destId="{DB3A53CF-C963-485B-8D76-97EBA0F5BDF8}" srcOrd="0" destOrd="0" presId="urn:microsoft.com/office/officeart/2016/7/layout/BasicTimeline"/>
    <dgm:cxn modelId="{F5677314-14CB-4D14-87AE-ED6CF0C371E8}" type="presOf" srcId="{89741136-57B1-42A0-B465-A67414BF518A}" destId="{645E24A3-39F4-42B9-A0FA-2A78F4BE4AEA}" srcOrd="0" destOrd="0" presId="urn:microsoft.com/office/officeart/2016/7/layout/BasicTimeline"/>
    <dgm:cxn modelId="{DFF0DC14-3D02-4B48-81A3-99DBCDB9C2E5}" type="presOf" srcId="{BAD55CB4-227A-4E83-84E7-2BBF0A3735C5}" destId="{81071741-38DA-4C58-BDDD-06E69656EF19}" srcOrd="0" destOrd="0" presId="urn:microsoft.com/office/officeart/2016/7/layout/BasicTimeline"/>
    <dgm:cxn modelId="{80B38B20-C31D-4DBE-AA35-51FDA4DA51B8}" srcId="{033D24E6-81F7-4FD3-8662-8CCD1252E124}" destId="{77FE8EC9-0639-4E16-85B7-F9CD5E79ACDF}" srcOrd="0" destOrd="0" parTransId="{6B6B77E3-6CC3-46CC-8756-7A1F154BE1A8}" sibTransId="{2D4C1D4E-52CF-4177-A3C2-46660889169B}"/>
    <dgm:cxn modelId="{4BF49622-A51E-420B-A47A-F32AA7E8C086}" type="presOf" srcId="{BEFE1725-28DA-4AB3-AFB8-89D4FA2CAFA2}" destId="{B13C0232-1B1D-4608-9F30-7589820765D0}" srcOrd="0" destOrd="0" presId="urn:microsoft.com/office/officeart/2016/7/layout/BasicTimeline"/>
    <dgm:cxn modelId="{F6E5EB31-6C5D-4C41-8EB5-A61B3FD18E30}" type="presOf" srcId="{C2056574-E57B-4C9E-AD7D-13ACD4B712E1}" destId="{5669AE6D-A63C-435E-BC16-ACA9D9457A7F}" srcOrd="0" destOrd="0" presId="urn:microsoft.com/office/officeart/2016/7/layout/BasicTimeline"/>
    <dgm:cxn modelId="{E573CB32-FB5E-4769-BB57-89E6225B8BDE}" srcId="{BEFE1725-28DA-4AB3-AFB8-89D4FA2CAFA2}" destId="{94B9F820-B265-4A07-89B1-4D836AA1FAFC}" srcOrd="4" destOrd="0" parTransId="{B9F6E18D-9CF0-49C2-9892-60B560769A17}" sibTransId="{B63EDEB2-15B1-4D2B-A106-D4EE9F2F7337}"/>
    <dgm:cxn modelId="{3E241C33-8074-4BB1-8758-635B9E60F77E}" type="presOf" srcId="{77FE8EC9-0639-4E16-85B7-F9CD5E79ACDF}" destId="{D71ED4AD-B522-400D-BBCA-BDD3C3D1D5BD}" srcOrd="0" destOrd="0" presId="urn:microsoft.com/office/officeart/2016/7/layout/BasicTimeline"/>
    <dgm:cxn modelId="{AA8D333A-647B-43CA-9CB7-87CF33748151}" type="presOf" srcId="{520AB7DA-B120-41B5-B9BB-35E709DACD1A}" destId="{4C7435FF-BC9C-4B8D-9961-7798CFD61B79}" srcOrd="0" destOrd="0" presId="urn:microsoft.com/office/officeart/2016/7/layout/BasicTimeline"/>
    <dgm:cxn modelId="{A897CB62-9EA1-4BFD-A791-18B1D25CEF97}" srcId="{BEFE1725-28DA-4AB3-AFB8-89D4FA2CAFA2}" destId="{B13E5B8E-67F7-46CD-B3AA-811E0CB82F0B}" srcOrd="0" destOrd="0" parTransId="{EBBE1C54-D1FC-4787-8AD1-143E7B715BF9}" sibTransId="{FD97D461-E5D1-4EEC-B561-9159B71695A3}"/>
    <dgm:cxn modelId="{95FC8E43-7787-4A85-8C45-F608A83094A4}" type="presOf" srcId="{19281797-FA8C-4467-942A-0987728A8074}" destId="{73FEF364-0744-496E-A099-46C60AAB05B6}" srcOrd="0" destOrd="0" presId="urn:microsoft.com/office/officeart/2016/7/layout/BasicTimeline"/>
    <dgm:cxn modelId="{3FAE3566-8ABD-430B-8314-D2C91E87A5B1}" srcId="{C2056574-E57B-4C9E-AD7D-13ACD4B712E1}" destId="{520AB7DA-B120-41B5-B9BB-35E709DACD1A}" srcOrd="0" destOrd="0" parTransId="{54E71F24-F7A2-452F-9098-36EAF42559FA}" sibTransId="{D6EF1D5B-B966-4C82-BFE7-190BCA3A2E58}"/>
    <dgm:cxn modelId="{4A99F367-8F19-49E2-8836-99D355B296BA}" srcId="{BEFE1725-28DA-4AB3-AFB8-89D4FA2CAFA2}" destId="{E92A3D53-2F88-4BC0-B9C4-203D54CDFF67}" srcOrd="3" destOrd="0" parTransId="{A82359B2-C97B-4FC8-A8C3-E17C3FF5DA18}" sibTransId="{9F2D1F62-4A14-4B40-B7BD-B27DBFFDF355}"/>
    <dgm:cxn modelId="{8CFB4D6D-DBB2-4C7E-B7E6-B35E67AD682E}" srcId="{97CD848E-F60A-4D37-8D6A-CC71214B98A7}" destId="{F1C0ABDE-8BA5-4E55-8308-F0049C1D829E}" srcOrd="0" destOrd="0" parTransId="{E3652CF9-5FE3-41EB-83DC-B13F64CBEE75}" sibTransId="{F58AADE1-45D6-4D95-959C-D3C3572C134C}"/>
    <dgm:cxn modelId="{81290C7A-FBF8-4642-8A90-1043424FA253}" srcId="{BEFE1725-28DA-4AB3-AFB8-89D4FA2CAFA2}" destId="{97CD848E-F60A-4D37-8D6A-CC71214B98A7}" srcOrd="1" destOrd="0" parTransId="{78A02D30-C5AA-4382-9F30-BB860100CDF8}" sibTransId="{CC26FA23-083F-45C6-800D-355585DB5035}"/>
    <dgm:cxn modelId="{47E65B5A-9839-4252-B05A-704FC0B1EB04}" type="presOf" srcId="{033D24E6-81F7-4FD3-8662-8CCD1252E124}" destId="{546A2EAD-81C2-4543-A118-06545689910C}" srcOrd="0" destOrd="0" presId="urn:microsoft.com/office/officeart/2016/7/layout/BasicTimeline"/>
    <dgm:cxn modelId="{FF80447B-49B3-4F50-8535-9A3FCAF1615D}" srcId="{E92A3D53-2F88-4BC0-B9C4-203D54CDFF67}" destId="{9064E96D-F8F5-4E0C-91E8-58B8732EFE4F}" srcOrd="0" destOrd="0" parTransId="{A5470EE0-8B46-425A-A1EF-AC695B6D380F}" sibTransId="{793CD26B-7F41-4C0F-B2A1-B2791BDE983B}"/>
    <dgm:cxn modelId="{0EFDFC85-7ECE-4E65-A742-8B0533E7786C}" srcId="{3F51E2FD-474F-4539-99C9-4585C023D93E}" destId="{89741136-57B1-42A0-B465-A67414BF518A}" srcOrd="0" destOrd="0" parTransId="{0FBAAF0B-31AA-4236-A99E-2F3BC85C217B}" sibTransId="{B259DF21-6480-4BE3-9D04-9E0AC2E8A243}"/>
    <dgm:cxn modelId="{EA7C9787-8072-4601-ACD7-84B82D2D9E41}" type="presOf" srcId="{97CD848E-F60A-4D37-8D6A-CC71214B98A7}" destId="{421EC1AD-2447-407F-8A45-0E043369125E}" srcOrd="0" destOrd="0" presId="urn:microsoft.com/office/officeart/2016/7/layout/BasicTimeline"/>
    <dgm:cxn modelId="{6E5DE588-AC38-42D9-8367-44A4FEFE77BE}" srcId="{BEFE1725-28DA-4AB3-AFB8-89D4FA2CAFA2}" destId="{5969CB0F-F03F-4646-AAF8-5C48615F654F}" srcOrd="8" destOrd="0" parTransId="{21E4C29D-A47A-45B1-88B0-AA4230F83DC3}" sibTransId="{AF8395E2-162F-4B37-9408-933CFA81F5C5}"/>
    <dgm:cxn modelId="{A4BC2591-3729-4094-8A91-20522A1750D8}" srcId="{19281797-FA8C-4467-942A-0987728A8074}" destId="{1AA3560C-3991-4A3F-A0A5-40DA761CF64D}" srcOrd="0" destOrd="0" parTransId="{4539FF56-7562-4A3A-B502-4B8CD7383892}" sibTransId="{AC21A5A0-BAFF-40EA-AD5B-8E7680A043EC}"/>
    <dgm:cxn modelId="{26B63F98-4E30-4DCD-AED9-3529F13F9F6F}" type="presOf" srcId="{9064E96D-F8F5-4E0C-91E8-58B8732EFE4F}" destId="{97E436DF-3F4C-40EF-BE2D-56338CD4FB48}" srcOrd="0" destOrd="0" presId="urn:microsoft.com/office/officeart/2016/7/layout/BasicTimeline"/>
    <dgm:cxn modelId="{AE97AA9D-7810-497B-98C4-33D9759B0B1E}" srcId="{BEFE1725-28DA-4AB3-AFB8-89D4FA2CAFA2}" destId="{19281797-FA8C-4467-942A-0987728A8074}" srcOrd="7" destOrd="0" parTransId="{72AC8661-B3FA-4932-9A6F-DBDBEB4D0016}" sibTransId="{8A459395-5798-4726-8053-F68A78EE785B}"/>
    <dgm:cxn modelId="{CD38419F-3801-4D40-B0B2-23FEE668DE4C}" type="presOf" srcId="{94B9F820-B265-4A07-89B1-4D836AA1FAFC}" destId="{3259B0A3-07B8-46D6-B951-323588E6F3FB}" srcOrd="0" destOrd="0" presId="urn:microsoft.com/office/officeart/2016/7/layout/BasicTimeline"/>
    <dgm:cxn modelId="{592090A0-C582-46E5-B4B9-DE62BEFD51CD}" srcId="{B13E5B8E-67F7-46CD-B3AA-811E0CB82F0B}" destId="{040FD842-CD02-4DA5-8190-98D8F3A095C3}" srcOrd="0" destOrd="0" parTransId="{E8D96F46-5DDE-40B1-B625-499DAE6F56D5}" sibTransId="{4E6260CE-3ABC-4EFD-AB03-076635DB805B}"/>
    <dgm:cxn modelId="{FCC9FBA1-2105-4110-8AFF-504C48AF2EC2}" type="presOf" srcId="{E92A3D53-2F88-4BC0-B9C4-203D54CDFF67}" destId="{40D057A5-C032-4F49-B27A-3D13E9F25E93}" srcOrd="0" destOrd="0" presId="urn:microsoft.com/office/officeart/2016/7/layout/BasicTimeline"/>
    <dgm:cxn modelId="{BBB3F9AC-AD2D-4E87-A48A-3664B206B976}" type="presOf" srcId="{3F51E2FD-474F-4539-99C9-4585C023D93E}" destId="{9D3B9013-6E48-4633-BBA9-D22257C1D256}" srcOrd="0" destOrd="0" presId="urn:microsoft.com/office/officeart/2016/7/layout/BasicTimeline"/>
    <dgm:cxn modelId="{94630DB4-E89D-465C-A595-6204C8473EB6}" srcId="{BEFE1725-28DA-4AB3-AFB8-89D4FA2CAFA2}" destId="{C2056574-E57B-4C9E-AD7D-13ACD4B712E1}" srcOrd="5" destOrd="0" parTransId="{EC5AC9CA-4351-4D26-94B2-BBC68A5413F8}" sibTransId="{878B1599-B484-406A-BEC4-107C3999390A}"/>
    <dgm:cxn modelId="{C6CA14B6-AEE4-4D8D-8976-AD9A41871B0C}" type="presOf" srcId="{040FD842-CD02-4DA5-8190-98D8F3A095C3}" destId="{418DA6C9-43C3-450C-919F-361107373009}" srcOrd="0" destOrd="0" presId="urn:microsoft.com/office/officeart/2016/7/layout/BasicTimeline"/>
    <dgm:cxn modelId="{B33233C0-4667-4E82-B572-80030D944B43}" srcId="{BEFE1725-28DA-4AB3-AFB8-89D4FA2CAFA2}" destId="{033D24E6-81F7-4FD3-8662-8CCD1252E124}" srcOrd="2" destOrd="0" parTransId="{A55DFE26-59A0-406A-BB49-6EEA65DB7819}" sibTransId="{7AE7A0A2-5423-419F-9BF7-68BEB8016609}"/>
    <dgm:cxn modelId="{3F6B82C1-E053-418D-8B7B-0C6B63918D18}" type="presOf" srcId="{1AA3560C-3991-4A3F-A0A5-40DA761CF64D}" destId="{9EB2BEC1-4900-4333-BD3E-E203890E7B95}" srcOrd="0" destOrd="0" presId="urn:microsoft.com/office/officeart/2016/7/layout/BasicTimeline"/>
    <dgm:cxn modelId="{7F55EBCC-2E00-49E6-B974-C18633D0C6D2}" type="presOf" srcId="{B13E5B8E-67F7-46CD-B3AA-811E0CB82F0B}" destId="{C866499C-D49F-42C1-B0B7-0CA787EDFE16}" srcOrd="0" destOrd="0" presId="urn:microsoft.com/office/officeart/2016/7/layout/BasicTimeline"/>
    <dgm:cxn modelId="{7518B1EF-B6D2-4977-8731-E068A3A92EA8}" srcId="{5969CB0F-F03F-4646-AAF8-5C48615F654F}" destId="{01D75976-DDA2-4696-982F-C81AE5C5C67A}" srcOrd="0" destOrd="0" parTransId="{9126C827-1C6A-472D-B723-CBD0B0809AB3}" sibTransId="{4978AA3C-72B9-4B0A-A63C-0351E01522C6}"/>
    <dgm:cxn modelId="{EF8343F6-C6DC-4291-A034-32995248AC65}" srcId="{BEFE1725-28DA-4AB3-AFB8-89D4FA2CAFA2}" destId="{3F51E2FD-474F-4539-99C9-4585C023D93E}" srcOrd="6" destOrd="0" parTransId="{1BF84B83-156B-46DF-B4C4-B19FCFCF05C3}" sibTransId="{690671B9-E4E3-4484-A7D7-F38B073C7539}"/>
    <dgm:cxn modelId="{045A6EFD-19B7-4E94-A04C-C132BB10CB41}" type="presOf" srcId="{5969CB0F-F03F-4646-AAF8-5C48615F654F}" destId="{127AEF0C-98E8-4006-89A4-02225D51C194}" srcOrd="0" destOrd="0" presId="urn:microsoft.com/office/officeart/2016/7/layout/BasicTimeline"/>
    <dgm:cxn modelId="{9C7A608C-5236-4D13-A3E5-C5C4273FE870}" type="presParOf" srcId="{B13C0232-1B1D-4608-9F30-7589820765D0}" destId="{94886054-1458-44A7-BE06-9D51A9B5E3C9}" srcOrd="0" destOrd="0" presId="urn:microsoft.com/office/officeart/2016/7/layout/BasicTimeline"/>
    <dgm:cxn modelId="{26EF738F-AD06-463E-B36A-7A14A6901AB4}" type="presParOf" srcId="{B13C0232-1B1D-4608-9F30-7589820765D0}" destId="{7E25B7D6-5DED-4B87-A42C-65A75E758E65}" srcOrd="1" destOrd="0" presId="urn:microsoft.com/office/officeart/2016/7/layout/BasicTimeline"/>
    <dgm:cxn modelId="{247DE5FF-8B86-4FEC-8466-8FE048FA276F}" type="presParOf" srcId="{7E25B7D6-5DED-4B87-A42C-65A75E758E65}" destId="{FFA245E1-6C23-41CF-B16A-D21E603CC15B}" srcOrd="0" destOrd="0" presId="urn:microsoft.com/office/officeart/2016/7/layout/BasicTimeline"/>
    <dgm:cxn modelId="{F4CA25EA-63B3-4A1E-A0F0-412C5B09057D}" type="presParOf" srcId="{FFA245E1-6C23-41CF-B16A-D21E603CC15B}" destId="{C866499C-D49F-42C1-B0B7-0CA787EDFE16}" srcOrd="0" destOrd="0" presId="urn:microsoft.com/office/officeart/2016/7/layout/BasicTimeline"/>
    <dgm:cxn modelId="{D443B4D0-C404-4FF4-ADB5-1F5DC00E4AB2}" type="presParOf" srcId="{FFA245E1-6C23-41CF-B16A-D21E603CC15B}" destId="{6456C4E4-C28A-4B24-AC3E-923C2898050B}" srcOrd="1" destOrd="0" presId="urn:microsoft.com/office/officeart/2016/7/layout/BasicTimeline"/>
    <dgm:cxn modelId="{BDBDD82A-FDB4-42A3-8BF1-98B34590BC90}" type="presParOf" srcId="{6456C4E4-C28A-4B24-AC3E-923C2898050B}" destId="{418DA6C9-43C3-450C-919F-361107373009}" srcOrd="0" destOrd="0" presId="urn:microsoft.com/office/officeart/2016/7/layout/BasicTimeline"/>
    <dgm:cxn modelId="{D1DAEAE7-AEDE-4FEC-8E81-689F3CFF67E5}" type="presParOf" srcId="{6456C4E4-C28A-4B24-AC3E-923C2898050B}" destId="{48A9A16C-8B4B-45E9-8AE3-6FB0C4872AA6}" srcOrd="1" destOrd="0" presId="urn:microsoft.com/office/officeart/2016/7/layout/BasicTimeline"/>
    <dgm:cxn modelId="{0240B4A8-EF70-4055-A33B-5FA417676ED1}" type="presParOf" srcId="{FFA245E1-6C23-41CF-B16A-D21E603CC15B}" destId="{C8DD4BA4-7C7E-4B7E-9A19-272F40E228C8}" srcOrd="2" destOrd="0" presId="urn:microsoft.com/office/officeart/2016/7/layout/BasicTimeline"/>
    <dgm:cxn modelId="{26C2D2B7-EEC6-46D6-BBB7-31386207FAD9}" type="presParOf" srcId="{FFA245E1-6C23-41CF-B16A-D21E603CC15B}" destId="{33045240-E74E-4EC6-808B-51580AB56298}" srcOrd="3" destOrd="0" presId="urn:microsoft.com/office/officeart/2016/7/layout/BasicTimeline"/>
    <dgm:cxn modelId="{4393B490-2C64-4FC7-937F-7C08A2A8A15D}" type="presParOf" srcId="{FFA245E1-6C23-41CF-B16A-D21E603CC15B}" destId="{F3A45535-0CF3-423C-8EE7-480E31DAEC13}" srcOrd="4" destOrd="0" presId="urn:microsoft.com/office/officeart/2016/7/layout/BasicTimeline"/>
    <dgm:cxn modelId="{7D3412CE-DE02-43CA-9746-4D397B318396}" type="presParOf" srcId="{7E25B7D6-5DED-4B87-A42C-65A75E758E65}" destId="{B426081E-B6E6-4AAD-836D-C26104F6179D}" srcOrd="1" destOrd="0" presId="urn:microsoft.com/office/officeart/2016/7/layout/BasicTimeline"/>
    <dgm:cxn modelId="{12CD83F1-DA41-4658-9490-FFC04D669846}" type="presParOf" srcId="{7E25B7D6-5DED-4B87-A42C-65A75E758E65}" destId="{65F6B559-F78C-4AED-AE4B-87CEFD0B9EAC}" srcOrd="2" destOrd="0" presId="urn:microsoft.com/office/officeart/2016/7/layout/BasicTimeline"/>
    <dgm:cxn modelId="{1B15BB9B-3E91-4E12-9B4C-E81ED3F324C7}" type="presParOf" srcId="{65F6B559-F78C-4AED-AE4B-87CEFD0B9EAC}" destId="{421EC1AD-2447-407F-8A45-0E043369125E}" srcOrd="0" destOrd="0" presId="urn:microsoft.com/office/officeart/2016/7/layout/BasicTimeline"/>
    <dgm:cxn modelId="{1D8694E3-795F-45D9-A570-3DD21BF60B2E}" type="presParOf" srcId="{65F6B559-F78C-4AED-AE4B-87CEFD0B9EAC}" destId="{CC82189B-C83A-4AC8-847F-F66BD69BFED5}" srcOrd="1" destOrd="0" presId="urn:microsoft.com/office/officeart/2016/7/layout/BasicTimeline"/>
    <dgm:cxn modelId="{2F6F8791-9179-4D82-8EB2-E3855F687A14}" type="presParOf" srcId="{CC82189B-C83A-4AC8-847F-F66BD69BFED5}" destId="{46779449-5113-446D-A7F6-5A563F0E3F4E}" srcOrd="0" destOrd="0" presId="urn:microsoft.com/office/officeart/2016/7/layout/BasicTimeline"/>
    <dgm:cxn modelId="{A52628F7-EFA5-440E-BE35-4D2010240CD5}" type="presParOf" srcId="{CC82189B-C83A-4AC8-847F-F66BD69BFED5}" destId="{D72B706F-9C3C-400E-9B97-06364A7F43BB}" srcOrd="1" destOrd="0" presId="urn:microsoft.com/office/officeart/2016/7/layout/BasicTimeline"/>
    <dgm:cxn modelId="{190D9C97-CBF1-4EB2-9CBB-0F80EC84BA24}" type="presParOf" srcId="{65F6B559-F78C-4AED-AE4B-87CEFD0B9EAC}" destId="{7F0AF619-0316-4664-95A5-2AA7C8087BFE}" srcOrd="2" destOrd="0" presId="urn:microsoft.com/office/officeart/2016/7/layout/BasicTimeline"/>
    <dgm:cxn modelId="{634B2DCB-4EE8-4E4D-8E77-F59F95C9B29C}" type="presParOf" srcId="{65F6B559-F78C-4AED-AE4B-87CEFD0B9EAC}" destId="{9CF7B8C0-6DC0-4C2D-8484-7565F8F8CACD}" srcOrd="3" destOrd="0" presId="urn:microsoft.com/office/officeart/2016/7/layout/BasicTimeline"/>
    <dgm:cxn modelId="{FF4759C8-B8C1-4FA8-ABFF-3DBF43A0C5F6}" type="presParOf" srcId="{65F6B559-F78C-4AED-AE4B-87CEFD0B9EAC}" destId="{A50C9A7A-E40E-4EAA-BC06-CCBA032E00DF}" srcOrd="4" destOrd="0" presId="urn:microsoft.com/office/officeart/2016/7/layout/BasicTimeline"/>
    <dgm:cxn modelId="{759EA5D7-F0E5-4021-9084-086DEF3EB752}" type="presParOf" srcId="{7E25B7D6-5DED-4B87-A42C-65A75E758E65}" destId="{FA365DE8-567B-413A-A2FA-415586295C47}" srcOrd="3" destOrd="0" presId="urn:microsoft.com/office/officeart/2016/7/layout/BasicTimeline"/>
    <dgm:cxn modelId="{21D766E4-4B3D-46C5-A778-CF443CD4ABA4}" type="presParOf" srcId="{7E25B7D6-5DED-4B87-A42C-65A75E758E65}" destId="{F16B140A-38B0-4110-BEB5-0AB920350D58}" srcOrd="4" destOrd="0" presId="urn:microsoft.com/office/officeart/2016/7/layout/BasicTimeline"/>
    <dgm:cxn modelId="{561D7954-0439-4FD3-99D4-3D2049FB6BB9}" type="presParOf" srcId="{F16B140A-38B0-4110-BEB5-0AB920350D58}" destId="{546A2EAD-81C2-4543-A118-06545689910C}" srcOrd="0" destOrd="0" presId="urn:microsoft.com/office/officeart/2016/7/layout/BasicTimeline"/>
    <dgm:cxn modelId="{71156CA3-0970-4205-9C18-E3EF25EDB510}" type="presParOf" srcId="{F16B140A-38B0-4110-BEB5-0AB920350D58}" destId="{D8E9EC3D-F8BC-4466-BC9E-DD5184B06EA0}" srcOrd="1" destOrd="0" presId="urn:microsoft.com/office/officeart/2016/7/layout/BasicTimeline"/>
    <dgm:cxn modelId="{1EC5FED2-ECED-465F-8575-9468027B4B15}" type="presParOf" srcId="{D8E9EC3D-F8BC-4466-BC9E-DD5184B06EA0}" destId="{D71ED4AD-B522-400D-BBCA-BDD3C3D1D5BD}" srcOrd="0" destOrd="0" presId="urn:microsoft.com/office/officeart/2016/7/layout/BasicTimeline"/>
    <dgm:cxn modelId="{2E16C0EE-B964-436C-9EA5-1235B49950FC}" type="presParOf" srcId="{D8E9EC3D-F8BC-4466-BC9E-DD5184B06EA0}" destId="{A49CDE99-237E-4529-9CF5-70EC4657BF22}" srcOrd="1" destOrd="0" presId="urn:microsoft.com/office/officeart/2016/7/layout/BasicTimeline"/>
    <dgm:cxn modelId="{A53743C4-C2E7-4846-94DE-ECA6FA641460}" type="presParOf" srcId="{F16B140A-38B0-4110-BEB5-0AB920350D58}" destId="{0AE8634D-F23B-49EE-8A1F-286D5EF97CD2}" srcOrd="2" destOrd="0" presId="urn:microsoft.com/office/officeart/2016/7/layout/BasicTimeline"/>
    <dgm:cxn modelId="{232D7244-EE24-468A-8840-C7E2D155F5E6}" type="presParOf" srcId="{F16B140A-38B0-4110-BEB5-0AB920350D58}" destId="{5CEF072B-4D20-45AF-A09F-7F22314336C5}" srcOrd="3" destOrd="0" presId="urn:microsoft.com/office/officeart/2016/7/layout/BasicTimeline"/>
    <dgm:cxn modelId="{D06DA34E-5004-4797-821C-D99FF06886F4}" type="presParOf" srcId="{F16B140A-38B0-4110-BEB5-0AB920350D58}" destId="{5DE9BAAE-F806-4852-BC0D-F40965EB4666}" srcOrd="4" destOrd="0" presId="urn:microsoft.com/office/officeart/2016/7/layout/BasicTimeline"/>
    <dgm:cxn modelId="{68FD7599-625D-43CE-8832-333FF2B98B0C}" type="presParOf" srcId="{7E25B7D6-5DED-4B87-A42C-65A75E758E65}" destId="{2938A4CD-1766-4487-9AC2-55ACA6979247}" srcOrd="5" destOrd="0" presId="urn:microsoft.com/office/officeart/2016/7/layout/BasicTimeline"/>
    <dgm:cxn modelId="{4FA4D7D4-B921-469F-8D62-1DA1EB81BCD8}" type="presParOf" srcId="{7E25B7D6-5DED-4B87-A42C-65A75E758E65}" destId="{BB171C37-61D4-488F-A6BA-186CE3245460}" srcOrd="6" destOrd="0" presId="urn:microsoft.com/office/officeart/2016/7/layout/BasicTimeline"/>
    <dgm:cxn modelId="{86DC35F0-649C-41F1-AA6C-D63186B521B4}" type="presParOf" srcId="{BB171C37-61D4-488F-A6BA-186CE3245460}" destId="{40D057A5-C032-4F49-B27A-3D13E9F25E93}" srcOrd="0" destOrd="0" presId="urn:microsoft.com/office/officeart/2016/7/layout/BasicTimeline"/>
    <dgm:cxn modelId="{5D8DAE55-12F0-49BD-8784-7A16088CA64B}" type="presParOf" srcId="{BB171C37-61D4-488F-A6BA-186CE3245460}" destId="{C23DC356-173A-4CD0-B312-2CD469899210}" srcOrd="1" destOrd="0" presId="urn:microsoft.com/office/officeart/2016/7/layout/BasicTimeline"/>
    <dgm:cxn modelId="{3E16C9CA-2A37-4C0A-B543-536B4CC69E61}" type="presParOf" srcId="{C23DC356-173A-4CD0-B312-2CD469899210}" destId="{97E436DF-3F4C-40EF-BE2D-56338CD4FB48}" srcOrd="0" destOrd="0" presId="urn:microsoft.com/office/officeart/2016/7/layout/BasicTimeline"/>
    <dgm:cxn modelId="{0520F887-530D-43EE-A311-B26697B24BD2}" type="presParOf" srcId="{C23DC356-173A-4CD0-B312-2CD469899210}" destId="{AE679AA9-4101-48EE-B7FE-887806301A2D}" srcOrd="1" destOrd="0" presId="urn:microsoft.com/office/officeart/2016/7/layout/BasicTimeline"/>
    <dgm:cxn modelId="{C66C76C4-32E8-4641-A773-F617F4A65FA0}" type="presParOf" srcId="{BB171C37-61D4-488F-A6BA-186CE3245460}" destId="{E5AEF4FE-1A7C-4BCF-B042-46091BAF27C7}" srcOrd="2" destOrd="0" presId="urn:microsoft.com/office/officeart/2016/7/layout/BasicTimeline"/>
    <dgm:cxn modelId="{9FBFE85D-957C-4395-9AEF-B90596168A29}" type="presParOf" srcId="{BB171C37-61D4-488F-A6BA-186CE3245460}" destId="{3F591757-0867-4F3D-A98D-EDBADA067857}" srcOrd="3" destOrd="0" presId="urn:microsoft.com/office/officeart/2016/7/layout/BasicTimeline"/>
    <dgm:cxn modelId="{4337D6CA-D032-4D43-94F1-EFFC6EBE67B3}" type="presParOf" srcId="{BB171C37-61D4-488F-A6BA-186CE3245460}" destId="{9E2A736F-6D81-4B46-9845-6795203E98F7}" srcOrd="4" destOrd="0" presId="urn:microsoft.com/office/officeart/2016/7/layout/BasicTimeline"/>
    <dgm:cxn modelId="{08CFD35B-8ED8-49CB-B9FB-C045196572D0}" type="presParOf" srcId="{7E25B7D6-5DED-4B87-A42C-65A75E758E65}" destId="{66948C57-6D62-403B-BF08-B9B22900AD0A}" srcOrd="7" destOrd="0" presId="urn:microsoft.com/office/officeart/2016/7/layout/BasicTimeline"/>
    <dgm:cxn modelId="{DB45CBEA-B693-4D98-8256-52261A1A0E3D}" type="presParOf" srcId="{7E25B7D6-5DED-4B87-A42C-65A75E758E65}" destId="{6FD0C20E-4C88-48AF-BAD7-9D230F352DBC}" srcOrd="8" destOrd="0" presId="urn:microsoft.com/office/officeart/2016/7/layout/BasicTimeline"/>
    <dgm:cxn modelId="{D79170E4-9176-4C64-AFE1-DDB172083B2C}" type="presParOf" srcId="{6FD0C20E-4C88-48AF-BAD7-9D230F352DBC}" destId="{3259B0A3-07B8-46D6-B951-323588E6F3FB}" srcOrd="0" destOrd="0" presId="urn:microsoft.com/office/officeart/2016/7/layout/BasicTimeline"/>
    <dgm:cxn modelId="{1239B2AA-42FA-4C3A-89DC-71C4ECE794F5}" type="presParOf" srcId="{6FD0C20E-4C88-48AF-BAD7-9D230F352DBC}" destId="{48F4B9A2-A014-40E7-9A33-5BEA3BB94FAB}" srcOrd="1" destOrd="0" presId="urn:microsoft.com/office/officeart/2016/7/layout/BasicTimeline"/>
    <dgm:cxn modelId="{81C06562-1389-4C01-8E77-A199E7103591}" type="presParOf" srcId="{48F4B9A2-A014-40E7-9A33-5BEA3BB94FAB}" destId="{81071741-38DA-4C58-BDDD-06E69656EF19}" srcOrd="0" destOrd="0" presId="urn:microsoft.com/office/officeart/2016/7/layout/BasicTimeline"/>
    <dgm:cxn modelId="{34E21DFD-76E4-480C-9814-BE8744190D97}" type="presParOf" srcId="{48F4B9A2-A014-40E7-9A33-5BEA3BB94FAB}" destId="{74342612-CEEB-491E-A995-0F0DA22ACB0C}" srcOrd="1" destOrd="0" presId="urn:microsoft.com/office/officeart/2016/7/layout/BasicTimeline"/>
    <dgm:cxn modelId="{F57AEEDE-AE94-4EB1-9935-1677492D9820}" type="presParOf" srcId="{6FD0C20E-4C88-48AF-BAD7-9D230F352DBC}" destId="{ED5D3049-65D2-4783-A7F6-8EF7375A04F9}" srcOrd="2" destOrd="0" presId="urn:microsoft.com/office/officeart/2016/7/layout/BasicTimeline"/>
    <dgm:cxn modelId="{2855734E-8EB0-48B6-B7A0-36FB52EB9DF2}" type="presParOf" srcId="{6FD0C20E-4C88-48AF-BAD7-9D230F352DBC}" destId="{EB380EA0-FFA0-4B41-AB64-891FDCE29D57}" srcOrd="3" destOrd="0" presId="urn:microsoft.com/office/officeart/2016/7/layout/BasicTimeline"/>
    <dgm:cxn modelId="{8C98C476-F9F7-4AE6-A3D2-B620F5CCFCB8}" type="presParOf" srcId="{6FD0C20E-4C88-48AF-BAD7-9D230F352DBC}" destId="{7D3CD181-E305-4140-A15B-456F9DB1B9D0}" srcOrd="4" destOrd="0" presId="urn:microsoft.com/office/officeart/2016/7/layout/BasicTimeline"/>
    <dgm:cxn modelId="{1C399303-A68D-4DB1-8DBE-D5365B6440C2}" type="presParOf" srcId="{7E25B7D6-5DED-4B87-A42C-65A75E758E65}" destId="{4B49BA4A-AF42-437C-AF69-E22BCAAD25C8}" srcOrd="9" destOrd="0" presId="urn:microsoft.com/office/officeart/2016/7/layout/BasicTimeline"/>
    <dgm:cxn modelId="{77CD8A5E-F9A7-4505-9E43-CC4015A2E9B1}" type="presParOf" srcId="{7E25B7D6-5DED-4B87-A42C-65A75E758E65}" destId="{ECB8FA06-66DB-47BA-820A-D6CE99DF2511}" srcOrd="10" destOrd="0" presId="urn:microsoft.com/office/officeart/2016/7/layout/BasicTimeline"/>
    <dgm:cxn modelId="{FB52395B-820E-427E-8767-0A08B363E3E7}" type="presParOf" srcId="{ECB8FA06-66DB-47BA-820A-D6CE99DF2511}" destId="{5669AE6D-A63C-435E-BC16-ACA9D9457A7F}" srcOrd="0" destOrd="0" presId="urn:microsoft.com/office/officeart/2016/7/layout/BasicTimeline"/>
    <dgm:cxn modelId="{3DF939D8-3DF8-4C96-94B1-91A0226A5A15}" type="presParOf" srcId="{ECB8FA06-66DB-47BA-820A-D6CE99DF2511}" destId="{89F96760-F153-48C1-8BD6-D736258839A1}" srcOrd="1" destOrd="0" presId="urn:microsoft.com/office/officeart/2016/7/layout/BasicTimeline"/>
    <dgm:cxn modelId="{CBB706A8-0A09-45F0-BA54-104440B42E0D}" type="presParOf" srcId="{89F96760-F153-48C1-8BD6-D736258839A1}" destId="{4C7435FF-BC9C-4B8D-9961-7798CFD61B79}" srcOrd="0" destOrd="0" presId="urn:microsoft.com/office/officeart/2016/7/layout/BasicTimeline"/>
    <dgm:cxn modelId="{51BB5C26-5858-42F0-BB12-AFDD1C9F3403}" type="presParOf" srcId="{89F96760-F153-48C1-8BD6-D736258839A1}" destId="{BC4F5FDF-CA9A-43A6-A7D8-F33F7873126F}" srcOrd="1" destOrd="0" presId="urn:microsoft.com/office/officeart/2016/7/layout/BasicTimeline"/>
    <dgm:cxn modelId="{4E165E9A-3C70-4309-970E-30BC942B03D7}" type="presParOf" srcId="{ECB8FA06-66DB-47BA-820A-D6CE99DF2511}" destId="{D0B97F7D-6F99-444A-A595-BC40BA95341C}" srcOrd="2" destOrd="0" presId="urn:microsoft.com/office/officeart/2016/7/layout/BasicTimeline"/>
    <dgm:cxn modelId="{397962F4-47D9-43D3-A7C0-87B5208FCD17}" type="presParOf" srcId="{ECB8FA06-66DB-47BA-820A-D6CE99DF2511}" destId="{E8AE7131-8B45-476B-AA88-7DDADDB0D11F}" srcOrd="3" destOrd="0" presId="urn:microsoft.com/office/officeart/2016/7/layout/BasicTimeline"/>
    <dgm:cxn modelId="{90FC9F14-A904-4485-9477-CCFCA8D2E49C}" type="presParOf" srcId="{ECB8FA06-66DB-47BA-820A-D6CE99DF2511}" destId="{625AAA22-5378-4B2B-BE59-B72E296D4121}" srcOrd="4" destOrd="0" presId="urn:microsoft.com/office/officeart/2016/7/layout/BasicTimeline"/>
    <dgm:cxn modelId="{2FC50C6E-E71F-47D5-977F-E840296AFE81}" type="presParOf" srcId="{7E25B7D6-5DED-4B87-A42C-65A75E758E65}" destId="{D22ED022-C0D4-4F29-94A0-411575BC80CF}" srcOrd="11" destOrd="0" presId="urn:microsoft.com/office/officeart/2016/7/layout/BasicTimeline"/>
    <dgm:cxn modelId="{428B0166-F41C-4101-9A59-0E96BF2AFEA1}" type="presParOf" srcId="{7E25B7D6-5DED-4B87-A42C-65A75E758E65}" destId="{D8A4309B-0B07-4A65-BC7F-69E9C58AA838}" srcOrd="12" destOrd="0" presId="urn:microsoft.com/office/officeart/2016/7/layout/BasicTimeline"/>
    <dgm:cxn modelId="{A9AD3142-3766-495B-A52C-FC338010759C}" type="presParOf" srcId="{D8A4309B-0B07-4A65-BC7F-69E9C58AA838}" destId="{9D3B9013-6E48-4633-BBA9-D22257C1D256}" srcOrd="0" destOrd="0" presId="urn:microsoft.com/office/officeart/2016/7/layout/BasicTimeline"/>
    <dgm:cxn modelId="{811AB1B2-D764-4638-BFA2-B16EDCD6E596}" type="presParOf" srcId="{D8A4309B-0B07-4A65-BC7F-69E9C58AA838}" destId="{8D19DB33-5CEC-49EC-934A-53CDF55BE10A}" srcOrd="1" destOrd="0" presId="urn:microsoft.com/office/officeart/2016/7/layout/BasicTimeline"/>
    <dgm:cxn modelId="{18027D89-081F-484F-B274-7612677E1AFA}" type="presParOf" srcId="{8D19DB33-5CEC-49EC-934A-53CDF55BE10A}" destId="{645E24A3-39F4-42B9-A0FA-2A78F4BE4AEA}" srcOrd="0" destOrd="0" presId="urn:microsoft.com/office/officeart/2016/7/layout/BasicTimeline"/>
    <dgm:cxn modelId="{559B92B0-1E3D-42B2-A84C-99A2808302E2}" type="presParOf" srcId="{8D19DB33-5CEC-49EC-934A-53CDF55BE10A}" destId="{7ED1051E-6141-46C5-9AA6-8C928C6D43F7}" srcOrd="1" destOrd="0" presId="urn:microsoft.com/office/officeart/2016/7/layout/BasicTimeline"/>
    <dgm:cxn modelId="{CFB1DE4D-40A4-4B50-972F-D3ACD69D7B89}" type="presParOf" srcId="{D8A4309B-0B07-4A65-BC7F-69E9C58AA838}" destId="{CCE9BA4C-AF71-4978-9542-57926339F48A}" srcOrd="2" destOrd="0" presId="urn:microsoft.com/office/officeart/2016/7/layout/BasicTimeline"/>
    <dgm:cxn modelId="{6401AD73-9B22-4961-95AC-7ADF06AE6368}" type="presParOf" srcId="{D8A4309B-0B07-4A65-BC7F-69E9C58AA838}" destId="{4EC59F95-ADD3-4159-AFAA-5E374F0DA7FF}" srcOrd="3" destOrd="0" presId="urn:microsoft.com/office/officeart/2016/7/layout/BasicTimeline"/>
    <dgm:cxn modelId="{78E4703E-F495-4B04-ADB6-3FC0381887B5}" type="presParOf" srcId="{D8A4309B-0B07-4A65-BC7F-69E9C58AA838}" destId="{B57692C6-8043-4E0A-B4CF-68554C9056F9}" srcOrd="4" destOrd="0" presId="urn:microsoft.com/office/officeart/2016/7/layout/BasicTimeline"/>
    <dgm:cxn modelId="{10450B15-3CCD-403B-A70E-54FC307A4D16}" type="presParOf" srcId="{7E25B7D6-5DED-4B87-A42C-65A75E758E65}" destId="{6EBE731B-8029-471E-BE5D-FBABA20677BD}" srcOrd="13" destOrd="0" presId="urn:microsoft.com/office/officeart/2016/7/layout/BasicTimeline"/>
    <dgm:cxn modelId="{E07E0DED-1D3D-42E0-B9B6-23264D76C104}" type="presParOf" srcId="{7E25B7D6-5DED-4B87-A42C-65A75E758E65}" destId="{AEBBADEC-62F0-431F-86EA-1EB5F663C900}" srcOrd="14" destOrd="0" presId="urn:microsoft.com/office/officeart/2016/7/layout/BasicTimeline"/>
    <dgm:cxn modelId="{D5723384-8308-4CFC-99E1-75FDC7E8A5B6}" type="presParOf" srcId="{AEBBADEC-62F0-431F-86EA-1EB5F663C900}" destId="{73FEF364-0744-496E-A099-46C60AAB05B6}" srcOrd="0" destOrd="0" presId="urn:microsoft.com/office/officeart/2016/7/layout/BasicTimeline"/>
    <dgm:cxn modelId="{5034A68F-3112-43DA-9F2D-F4C583006A42}" type="presParOf" srcId="{AEBBADEC-62F0-431F-86EA-1EB5F663C900}" destId="{99771E95-34E4-4118-A104-B29844CE7538}" srcOrd="1" destOrd="0" presId="urn:microsoft.com/office/officeart/2016/7/layout/BasicTimeline"/>
    <dgm:cxn modelId="{91094570-4447-4CF4-BE84-3D6321318915}" type="presParOf" srcId="{99771E95-34E4-4118-A104-B29844CE7538}" destId="{9EB2BEC1-4900-4333-BD3E-E203890E7B95}" srcOrd="0" destOrd="0" presId="urn:microsoft.com/office/officeart/2016/7/layout/BasicTimeline"/>
    <dgm:cxn modelId="{F4F329CC-C900-40DE-B6D6-6BBD940DEC51}" type="presParOf" srcId="{99771E95-34E4-4118-A104-B29844CE7538}" destId="{4C8A97A6-3157-4790-AD93-C7DFE3470B6E}" srcOrd="1" destOrd="0" presId="urn:microsoft.com/office/officeart/2016/7/layout/BasicTimeline"/>
    <dgm:cxn modelId="{12C1E648-F214-4E2B-87B6-3C5AAD551999}" type="presParOf" srcId="{AEBBADEC-62F0-431F-86EA-1EB5F663C900}" destId="{DED3D569-401C-4AC2-9804-1C4FF289BB72}" srcOrd="2" destOrd="0" presId="urn:microsoft.com/office/officeart/2016/7/layout/BasicTimeline"/>
    <dgm:cxn modelId="{7AFD21FC-10EB-4B3E-9E9C-33F5885967CB}" type="presParOf" srcId="{AEBBADEC-62F0-431F-86EA-1EB5F663C900}" destId="{42B6AA61-029C-4C49-A2DE-F9B293E71844}" srcOrd="3" destOrd="0" presId="urn:microsoft.com/office/officeart/2016/7/layout/BasicTimeline"/>
    <dgm:cxn modelId="{61D6D53F-5278-432F-813B-665E664D8A6C}" type="presParOf" srcId="{AEBBADEC-62F0-431F-86EA-1EB5F663C900}" destId="{D3DE4B25-0276-408A-9ABD-FBCB18BF585E}" srcOrd="4" destOrd="0" presId="urn:microsoft.com/office/officeart/2016/7/layout/BasicTimeline"/>
    <dgm:cxn modelId="{86D0F7A4-F2C0-4BA9-8AC4-1422EB768AC7}" type="presParOf" srcId="{7E25B7D6-5DED-4B87-A42C-65A75E758E65}" destId="{58573716-EA52-432B-9D1A-BA7FBE2924A7}" srcOrd="15" destOrd="0" presId="urn:microsoft.com/office/officeart/2016/7/layout/BasicTimeline"/>
    <dgm:cxn modelId="{3AA07F35-2255-4829-B11E-E6258F8C4ABB}" type="presParOf" srcId="{7E25B7D6-5DED-4B87-A42C-65A75E758E65}" destId="{2113387E-0A2D-49CC-9530-7BD6C125B96D}" srcOrd="16" destOrd="0" presId="urn:microsoft.com/office/officeart/2016/7/layout/BasicTimeline"/>
    <dgm:cxn modelId="{AB768D32-B628-4D0B-A149-DD25CEBD7191}" type="presParOf" srcId="{2113387E-0A2D-49CC-9530-7BD6C125B96D}" destId="{127AEF0C-98E8-4006-89A4-02225D51C194}" srcOrd="0" destOrd="0" presId="urn:microsoft.com/office/officeart/2016/7/layout/BasicTimeline"/>
    <dgm:cxn modelId="{B9D15869-1F40-4664-A2AF-2FD282184408}" type="presParOf" srcId="{2113387E-0A2D-49CC-9530-7BD6C125B96D}" destId="{D2F3AD21-3114-469E-9C4D-1169F8632AE5}" srcOrd="1" destOrd="0" presId="urn:microsoft.com/office/officeart/2016/7/layout/BasicTimeline"/>
    <dgm:cxn modelId="{BFD9F1B1-591F-415D-B4D8-E199BC19FBDD}" type="presParOf" srcId="{D2F3AD21-3114-469E-9C4D-1169F8632AE5}" destId="{DB3A53CF-C963-485B-8D76-97EBA0F5BDF8}" srcOrd="0" destOrd="0" presId="urn:microsoft.com/office/officeart/2016/7/layout/BasicTimeline"/>
    <dgm:cxn modelId="{23899A10-8A68-41A2-999E-016756F24A6F}" type="presParOf" srcId="{D2F3AD21-3114-469E-9C4D-1169F8632AE5}" destId="{0C7B6DAE-E770-4C4E-A6DD-ACCBFB898FF2}" srcOrd="1" destOrd="0" presId="urn:microsoft.com/office/officeart/2016/7/layout/BasicTimeline"/>
    <dgm:cxn modelId="{CF1BB4AB-CC55-4234-9D8A-527021E6FD35}" type="presParOf" srcId="{2113387E-0A2D-49CC-9530-7BD6C125B96D}" destId="{AFB8F8B2-F8AB-441E-8D9C-AD66BB079AC7}" srcOrd="2" destOrd="0" presId="urn:microsoft.com/office/officeart/2016/7/layout/BasicTimeline"/>
    <dgm:cxn modelId="{409319BC-1AFE-49D0-9FA3-E5AC9AF4B4B8}" type="presParOf" srcId="{2113387E-0A2D-49CC-9530-7BD6C125B96D}" destId="{EB234C08-B7F9-4C70-9858-85A3A95C7AE7}" srcOrd="3" destOrd="0" presId="urn:microsoft.com/office/officeart/2016/7/layout/BasicTimeline"/>
    <dgm:cxn modelId="{194FBA5B-F963-4EAD-90DB-0C21076A642F}" type="presParOf" srcId="{2113387E-0A2D-49CC-9530-7BD6C125B96D}" destId="{8C15E5F6-83F1-4275-84B0-00BF09A1F5C2}" srcOrd="4" destOrd="0" presId="urn:microsoft.com/office/officeart/2016/7/layout/Basic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24D8BD-CE52-4C23-A763-84B1A16EB541}" type="doc">
      <dgm:prSet loTypeId="urn:microsoft.com/office/officeart/2005/8/layout/list1" loCatId="list" qsTypeId="urn:microsoft.com/office/officeart/2005/8/quickstyle/simple1" qsCatId="simple" csTypeId="urn:microsoft.com/office/officeart/2005/8/colors/accent4_2" csCatId="accent4" phldr="1"/>
      <dgm:spPr/>
      <dgm:t>
        <a:bodyPr/>
        <a:lstStyle/>
        <a:p>
          <a:endParaRPr lang="en-US"/>
        </a:p>
      </dgm:t>
    </dgm:pt>
    <dgm:pt modelId="{915720AA-FB2F-427A-96C8-44D891C67CE3}">
      <dgm:prSet/>
      <dgm:spPr/>
      <dgm:t>
        <a:bodyPr/>
        <a:lstStyle/>
        <a:p>
          <a:r>
            <a:rPr lang="en-US" b="1">
              <a:latin typeface="Calibri"/>
              <a:ea typeface="Calibri"/>
              <a:cs typeface="Calibri"/>
            </a:rPr>
            <a:t>Usage</a:t>
          </a:r>
        </a:p>
      </dgm:t>
    </dgm:pt>
    <dgm:pt modelId="{C8A7E496-1635-4917-B0CB-BDF4BD54855C}" type="parTrans" cxnId="{F51C774F-5150-49B5-86E8-705BC08699F3}">
      <dgm:prSet/>
      <dgm:spPr/>
      <dgm:t>
        <a:bodyPr/>
        <a:lstStyle/>
        <a:p>
          <a:endParaRPr lang="en-US"/>
        </a:p>
      </dgm:t>
    </dgm:pt>
    <dgm:pt modelId="{AA9ABBB3-C18A-418A-B8C0-71F14100782A}" type="sibTrans" cxnId="{F51C774F-5150-49B5-86E8-705BC08699F3}">
      <dgm:prSet/>
      <dgm:spPr/>
      <dgm:t>
        <a:bodyPr/>
        <a:lstStyle/>
        <a:p>
          <a:endParaRPr lang="en-US"/>
        </a:p>
      </dgm:t>
    </dgm:pt>
    <dgm:pt modelId="{3950A0F6-0866-4AA3-B0FE-F6747B53872F}">
      <dgm:prSet/>
      <dgm:spPr/>
      <dgm:t>
        <a:bodyPr/>
        <a:lstStyle/>
        <a:p>
          <a:pPr>
            <a:buFont typeface="Wingdings" panose="05000000000000000000" pitchFamily="2" charset="2"/>
            <a:buChar char="§"/>
          </a:pPr>
          <a:r>
            <a:rPr lang="en-US">
              <a:latin typeface="Calibri"/>
              <a:ea typeface="Calibri"/>
              <a:cs typeface="Calibri"/>
            </a:rPr>
            <a:t>Who uses it?</a:t>
          </a:r>
        </a:p>
      </dgm:t>
    </dgm:pt>
    <dgm:pt modelId="{4D7F13A4-5BBA-44F8-8454-157050083BE3}" type="parTrans" cxnId="{90B286A4-A917-4BBE-AED5-C2E2336F8095}">
      <dgm:prSet/>
      <dgm:spPr/>
      <dgm:t>
        <a:bodyPr/>
        <a:lstStyle/>
        <a:p>
          <a:endParaRPr lang="en-US"/>
        </a:p>
      </dgm:t>
    </dgm:pt>
    <dgm:pt modelId="{8DA57FB2-0782-4270-A67D-B4B93D35DDE5}" type="sibTrans" cxnId="{90B286A4-A917-4BBE-AED5-C2E2336F8095}">
      <dgm:prSet/>
      <dgm:spPr/>
      <dgm:t>
        <a:bodyPr/>
        <a:lstStyle/>
        <a:p>
          <a:endParaRPr lang="en-US"/>
        </a:p>
      </dgm:t>
    </dgm:pt>
    <dgm:pt modelId="{29549325-0BDC-4220-893A-03B0862D8711}">
      <dgm:prSet/>
      <dgm:spPr/>
      <dgm:t>
        <a:bodyPr/>
        <a:lstStyle/>
        <a:p>
          <a:pPr>
            <a:buFont typeface="Wingdings" panose="05000000000000000000" pitchFamily="2" charset="2"/>
            <a:buChar char="§"/>
          </a:pPr>
          <a:r>
            <a:rPr lang="en-US">
              <a:latin typeface="Calibri"/>
              <a:ea typeface="Calibri"/>
              <a:cs typeface="Calibri"/>
            </a:rPr>
            <a:t>Circulation</a:t>
          </a:r>
        </a:p>
      </dgm:t>
    </dgm:pt>
    <dgm:pt modelId="{B5A066EA-0941-4DDE-992D-76EB3A479944}" type="parTrans" cxnId="{ED9048E4-6349-44DE-A421-20795B5812E2}">
      <dgm:prSet/>
      <dgm:spPr/>
      <dgm:t>
        <a:bodyPr/>
        <a:lstStyle/>
        <a:p>
          <a:endParaRPr lang="en-US"/>
        </a:p>
      </dgm:t>
    </dgm:pt>
    <dgm:pt modelId="{50AF3000-FCFB-4990-A31B-1D632B291A99}" type="sibTrans" cxnId="{ED9048E4-6349-44DE-A421-20795B5812E2}">
      <dgm:prSet/>
      <dgm:spPr/>
      <dgm:t>
        <a:bodyPr/>
        <a:lstStyle/>
        <a:p>
          <a:endParaRPr lang="en-US"/>
        </a:p>
      </dgm:t>
    </dgm:pt>
    <dgm:pt modelId="{35F0002C-8821-480E-85EC-2DAD48908035}">
      <dgm:prSet/>
      <dgm:spPr/>
      <dgm:t>
        <a:bodyPr/>
        <a:lstStyle/>
        <a:p>
          <a:pPr>
            <a:buFont typeface="Wingdings" panose="05000000000000000000" pitchFamily="2" charset="2"/>
            <a:buChar char="§"/>
          </a:pPr>
          <a:r>
            <a:rPr lang="en-US">
              <a:latin typeface="Calibri"/>
              <a:ea typeface="Calibri"/>
              <a:cs typeface="Calibri"/>
            </a:rPr>
            <a:t>Proportion of collection that loans</a:t>
          </a:r>
        </a:p>
      </dgm:t>
    </dgm:pt>
    <dgm:pt modelId="{AE5F44B1-4FDE-492C-9E18-3934525E1EB2}" type="parTrans" cxnId="{6BAF56D7-35C8-4F90-A25B-C5C9DFE08876}">
      <dgm:prSet/>
      <dgm:spPr/>
      <dgm:t>
        <a:bodyPr/>
        <a:lstStyle/>
        <a:p>
          <a:endParaRPr lang="en-US"/>
        </a:p>
      </dgm:t>
    </dgm:pt>
    <dgm:pt modelId="{8BE0A0CB-F9B1-46CF-A466-515C7156368A}" type="sibTrans" cxnId="{6BAF56D7-35C8-4F90-A25B-C5C9DFE08876}">
      <dgm:prSet/>
      <dgm:spPr/>
      <dgm:t>
        <a:bodyPr/>
        <a:lstStyle/>
        <a:p>
          <a:endParaRPr lang="en-US"/>
        </a:p>
      </dgm:t>
    </dgm:pt>
    <dgm:pt modelId="{E8FF0597-1AA6-40EB-941C-CBCD062BCFD4}">
      <dgm:prSet/>
      <dgm:spPr/>
      <dgm:t>
        <a:bodyPr/>
        <a:lstStyle/>
        <a:p>
          <a:pPr>
            <a:buFont typeface="Wingdings" panose="05000000000000000000" pitchFamily="2" charset="2"/>
            <a:buChar char="§"/>
          </a:pPr>
          <a:r>
            <a:rPr lang="en-US">
              <a:latin typeface="Calibri"/>
              <a:ea typeface="Calibri"/>
              <a:cs typeface="Calibri"/>
            </a:rPr>
            <a:t>Average loans per item</a:t>
          </a:r>
        </a:p>
      </dgm:t>
    </dgm:pt>
    <dgm:pt modelId="{F2214BA2-682E-47FE-9D9A-DC641ED9CB6E}" type="parTrans" cxnId="{F6901D56-173F-495E-99B0-DD7D89136A33}">
      <dgm:prSet/>
      <dgm:spPr/>
      <dgm:t>
        <a:bodyPr/>
        <a:lstStyle/>
        <a:p>
          <a:endParaRPr lang="en-US"/>
        </a:p>
      </dgm:t>
    </dgm:pt>
    <dgm:pt modelId="{EFD1A174-480C-4D86-A0B7-85D631434D25}" type="sibTrans" cxnId="{F6901D56-173F-495E-99B0-DD7D89136A33}">
      <dgm:prSet/>
      <dgm:spPr/>
      <dgm:t>
        <a:bodyPr/>
        <a:lstStyle/>
        <a:p>
          <a:endParaRPr lang="en-US"/>
        </a:p>
      </dgm:t>
    </dgm:pt>
    <dgm:pt modelId="{3E6F3FA9-6485-444D-939B-2632BCAA2C1F}">
      <dgm:prSet/>
      <dgm:spPr/>
      <dgm:t>
        <a:bodyPr/>
        <a:lstStyle/>
        <a:p>
          <a:r>
            <a:rPr lang="en-US" b="1">
              <a:latin typeface="Calibri"/>
              <a:ea typeface="Calibri"/>
              <a:cs typeface="Calibri"/>
            </a:rPr>
            <a:t>Engagement</a:t>
          </a:r>
        </a:p>
      </dgm:t>
    </dgm:pt>
    <dgm:pt modelId="{914E3199-9799-4491-9C62-2626EC6F6CD4}" type="parTrans" cxnId="{6AD9F408-1942-47FD-A4A9-049292A08F5A}">
      <dgm:prSet/>
      <dgm:spPr/>
      <dgm:t>
        <a:bodyPr/>
        <a:lstStyle/>
        <a:p>
          <a:endParaRPr lang="en-US"/>
        </a:p>
      </dgm:t>
    </dgm:pt>
    <dgm:pt modelId="{59C36282-2923-4F62-9576-391BE7B267E9}" type="sibTrans" cxnId="{6AD9F408-1942-47FD-A4A9-049292A08F5A}">
      <dgm:prSet/>
      <dgm:spPr/>
      <dgm:t>
        <a:bodyPr/>
        <a:lstStyle/>
        <a:p>
          <a:endParaRPr lang="en-US"/>
        </a:p>
      </dgm:t>
    </dgm:pt>
    <dgm:pt modelId="{478DAC5F-5F16-4778-B0AE-3353BCD1C452}">
      <dgm:prSet/>
      <dgm:spPr/>
      <dgm:t>
        <a:bodyPr/>
        <a:lstStyle/>
        <a:p>
          <a:pPr>
            <a:buFont typeface="Wingdings" panose="05000000000000000000" pitchFamily="2" charset="2"/>
            <a:buChar char="§"/>
          </a:pPr>
          <a:r>
            <a:rPr lang="en-US">
              <a:latin typeface="Calibri"/>
              <a:ea typeface="Calibri"/>
              <a:cs typeface="Calibri"/>
            </a:rPr>
            <a:t>Recommendations</a:t>
          </a:r>
        </a:p>
      </dgm:t>
    </dgm:pt>
    <dgm:pt modelId="{06E60758-178F-4F47-8FFF-9E0455386CAE}" type="parTrans" cxnId="{A22A30AC-CF72-4526-B761-9E9CED5742DD}">
      <dgm:prSet/>
      <dgm:spPr/>
      <dgm:t>
        <a:bodyPr/>
        <a:lstStyle/>
        <a:p>
          <a:endParaRPr lang="en-US"/>
        </a:p>
      </dgm:t>
    </dgm:pt>
    <dgm:pt modelId="{FF4F22C0-BE07-4E60-8C7D-B64295986D1C}" type="sibTrans" cxnId="{A22A30AC-CF72-4526-B761-9E9CED5742DD}">
      <dgm:prSet/>
      <dgm:spPr/>
      <dgm:t>
        <a:bodyPr/>
        <a:lstStyle/>
        <a:p>
          <a:endParaRPr lang="en-US"/>
        </a:p>
      </dgm:t>
    </dgm:pt>
    <dgm:pt modelId="{1F7550FF-3A46-49BA-A81F-1B88DF6B7027}">
      <dgm:prSet/>
      <dgm:spPr/>
      <dgm:t>
        <a:bodyPr/>
        <a:lstStyle/>
        <a:p>
          <a:pPr>
            <a:buFont typeface="Wingdings" panose="05000000000000000000" pitchFamily="2" charset="2"/>
            <a:buChar char="§"/>
          </a:pPr>
          <a:r>
            <a:rPr lang="en-US">
              <a:latin typeface="Calibri"/>
              <a:ea typeface="Calibri"/>
              <a:cs typeface="Calibri"/>
            </a:rPr>
            <a:t>Events</a:t>
          </a:r>
        </a:p>
      </dgm:t>
    </dgm:pt>
    <dgm:pt modelId="{CCD4B664-D00C-4AD1-AAE4-A57154215614}" type="parTrans" cxnId="{23D1108B-CEDB-4104-B059-D842768ED381}">
      <dgm:prSet/>
      <dgm:spPr/>
      <dgm:t>
        <a:bodyPr/>
        <a:lstStyle/>
        <a:p>
          <a:endParaRPr lang="en-US"/>
        </a:p>
      </dgm:t>
    </dgm:pt>
    <dgm:pt modelId="{15BB548F-D839-436B-AB07-3D104E83B38C}" type="sibTrans" cxnId="{23D1108B-CEDB-4104-B059-D842768ED381}">
      <dgm:prSet/>
      <dgm:spPr/>
      <dgm:t>
        <a:bodyPr/>
        <a:lstStyle/>
        <a:p>
          <a:endParaRPr lang="en-US"/>
        </a:p>
      </dgm:t>
    </dgm:pt>
    <dgm:pt modelId="{2C0601EE-B271-4034-9B55-ED0DE8134F4D}">
      <dgm:prSet phldr="0"/>
      <dgm:spPr/>
      <dgm:t>
        <a:bodyPr/>
        <a:lstStyle/>
        <a:p>
          <a:pPr rtl="0"/>
          <a:r>
            <a:rPr lang="en-US">
              <a:latin typeface="Calibri"/>
              <a:ea typeface="Calibri"/>
              <a:cs typeface="Calibri"/>
            </a:rPr>
            <a:t>Program visitors</a:t>
          </a:r>
        </a:p>
      </dgm:t>
    </dgm:pt>
    <dgm:pt modelId="{310984E0-47E8-4C1F-822F-4D750A9AFC42}" type="parTrans" cxnId="{863943E0-B8FC-4FE3-8688-98F121F86292}">
      <dgm:prSet/>
      <dgm:spPr/>
    </dgm:pt>
    <dgm:pt modelId="{7445289F-240E-4FD7-A2B9-4244A1F00397}" type="sibTrans" cxnId="{863943E0-B8FC-4FE3-8688-98F121F86292}">
      <dgm:prSet/>
      <dgm:spPr/>
      <dgm:t>
        <a:bodyPr/>
        <a:lstStyle/>
        <a:p>
          <a:endParaRPr lang="en-US"/>
        </a:p>
      </dgm:t>
    </dgm:pt>
    <dgm:pt modelId="{1928F014-062D-4787-B324-2BC371DF8C86}">
      <dgm:prSet phldr="0"/>
      <dgm:spPr/>
      <dgm:t>
        <a:bodyPr/>
        <a:lstStyle/>
        <a:p>
          <a:pPr rtl="0"/>
          <a:r>
            <a:rPr lang="en-US" b="0">
              <a:latin typeface="Calibri"/>
              <a:ea typeface="Calibri"/>
              <a:cs typeface="Calibri"/>
            </a:rPr>
            <a:t>Observation</a:t>
          </a:r>
        </a:p>
      </dgm:t>
    </dgm:pt>
    <dgm:pt modelId="{71FB43CC-AD39-4A4A-9982-39363C2DB2C3}" type="parTrans" cxnId="{7079F9D4-BA09-421D-8E22-6E478BF472EB}">
      <dgm:prSet/>
      <dgm:spPr/>
    </dgm:pt>
    <dgm:pt modelId="{4661066B-F5DC-4FA5-A640-51D40F61F1B2}" type="sibTrans" cxnId="{7079F9D4-BA09-421D-8E22-6E478BF472EB}">
      <dgm:prSet/>
      <dgm:spPr/>
      <dgm:t>
        <a:bodyPr/>
        <a:lstStyle/>
        <a:p>
          <a:endParaRPr lang="en-US"/>
        </a:p>
      </dgm:t>
    </dgm:pt>
    <dgm:pt modelId="{FB660B98-143E-43D5-9BDF-6563EAC77D8F}" type="pres">
      <dgm:prSet presAssocID="{B224D8BD-CE52-4C23-A763-84B1A16EB541}" presName="linear" presStyleCnt="0">
        <dgm:presLayoutVars>
          <dgm:dir/>
          <dgm:animLvl val="lvl"/>
          <dgm:resizeHandles val="exact"/>
        </dgm:presLayoutVars>
      </dgm:prSet>
      <dgm:spPr/>
    </dgm:pt>
    <dgm:pt modelId="{74C2B97B-8F04-49D9-B753-817D45E06659}" type="pres">
      <dgm:prSet presAssocID="{915720AA-FB2F-427A-96C8-44D891C67CE3}" presName="parentLin" presStyleCnt="0"/>
      <dgm:spPr/>
    </dgm:pt>
    <dgm:pt modelId="{7E7D9F78-F030-42C9-89C2-8CFFB0A2D092}" type="pres">
      <dgm:prSet presAssocID="{915720AA-FB2F-427A-96C8-44D891C67CE3}" presName="parentLeftMargin" presStyleLbl="node1" presStyleIdx="0" presStyleCnt="2"/>
      <dgm:spPr/>
    </dgm:pt>
    <dgm:pt modelId="{58ACC497-FE50-443C-9E8B-96201587CB9F}" type="pres">
      <dgm:prSet presAssocID="{915720AA-FB2F-427A-96C8-44D891C67CE3}" presName="parentText" presStyleLbl="node1" presStyleIdx="0" presStyleCnt="2">
        <dgm:presLayoutVars>
          <dgm:chMax val="0"/>
          <dgm:bulletEnabled val="1"/>
        </dgm:presLayoutVars>
      </dgm:prSet>
      <dgm:spPr/>
    </dgm:pt>
    <dgm:pt modelId="{61795A38-D2CA-4479-8B8B-FF8DD7ADF400}" type="pres">
      <dgm:prSet presAssocID="{915720AA-FB2F-427A-96C8-44D891C67CE3}" presName="negativeSpace" presStyleCnt="0"/>
      <dgm:spPr/>
    </dgm:pt>
    <dgm:pt modelId="{06E20D4B-E3D5-4295-90EE-22798BFAC78C}" type="pres">
      <dgm:prSet presAssocID="{915720AA-FB2F-427A-96C8-44D891C67CE3}" presName="childText" presStyleLbl="conFgAcc1" presStyleIdx="0" presStyleCnt="2">
        <dgm:presLayoutVars>
          <dgm:bulletEnabled val="1"/>
        </dgm:presLayoutVars>
      </dgm:prSet>
      <dgm:spPr/>
    </dgm:pt>
    <dgm:pt modelId="{7F96B4AA-059B-475F-B00C-8848BABB8A42}" type="pres">
      <dgm:prSet presAssocID="{AA9ABBB3-C18A-418A-B8C0-71F14100782A}" presName="spaceBetweenRectangles" presStyleCnt="0"/>
      <dgm:spPr/>
    </dgm:pt>
    <dgm:pt modelId="{D8DEC891-9823-4B9C-BA96-ED450B00BB1B}" type="pres">
      <dgm:prSet presAssocID="{3E6F3FA9-6485-444D-939B-2632BCAA2C1F}" presName="parentLin" presStyleCnt="0"/>
      <dgm:spPr/>
    </dgm:pt>
    <dgm:pt modelId="{855BD29B-04D8-46F7-AA90-5D94EC8B5AFA}" type="pres">
      <dgm:prSet presAssocID="{3E6F3FA9-6485-444D-939B-2632BCAA2C1F}" presName="parentLeftMargin" presStyleLbl="node1" presStyleIdx="0" presStyleCnt="2"/>
      <dgm:spPr/>
    </dgm:pt>
    <dgm:pt modelId="{A2DE3AD1-76B6-4D05-B12B-D0D68BB676D9}" type="pres">
      <dgm:prSet presAssocID="{3E6F3FA9-6485-444D-939B-2632BCAA2C1F}" presName="parentText" presStyleLbl="node1" presStyleIdx="1" presStyleCnt="2">
        <dgm:presLayoutVars>
          <dgm:chMax val="0"/>
          <dgm:bulletEnabled val="1"/>
        </dgm:presLayoutVars>
      </dgm:prSet>
      <dgm:spPr/>
    </dgm:pt>
    <dgm:pt modelId="{BA60DBE8-86BF-4AB7-B6A5-4351548F11A4}" type="pres">
      <dgm:prSet presAssocID="{3E6F3FA9-6485-444D-939B-2632BCAA2C1F}" presName="negativeSpace" presStyleCnt="0"/>
      <dgm:spPr/>
    </dgm:pt>
    <dgm:pt modelId="{636A744A-1CF9-44ED-AE98-8CF4C1CBD87E}" type="pres">
      <dgm:prSet presAssocID="{3E6F3FA9-6485-444D-939B-2632BCAA2C1F}" presName="childText" presStyleLbl="conFgAcc1" presStyleIdx="1" presStyleCnt="2">
        <dgm:presLayoutVars>
          <dgm:bulletEnabled val="1"/>
        </dgm:presLayoutVars>
      </dgm:prSet>
      <dgm:spPr/>
    </dgm:pt>
  </dgm:ptLst>
  <dgm:cxnLst>
    <dgm:cxn modelId="{6AD9F408-1942-47FD-A4A9-049292A08F5A}" srcId="{B224D8BD-CE52-4C23-A763-84B1A16EB541}" destId="{3E6F3FA9-6485-444D-939B-2632BCAA2C1F}" srcOrd="1" destOrd="0" parTransId="{914E3199-9799-4491-9C62-2626EC6F6CD4}" sibTransId="{59C36282-2923-4F62-9576-391BE7B267E9}"/>
    <dgm:cxn modelId="{F7FE3818-63CB-455C-9644-14A5F5DADBDA}" type="presOf" srcId="{E8FF0597-1AA6-40EB-941C-CBCD062BCFD4}" destId="{06E20D4B-E3D5-4295-90EE-22798BFAC78C}" srcOrd="0" destOrd="3" presId="urn:microsoft.com/office/officeart/2005/8/layout/list1"/>
    <dgm:cxn modelId="{F85D2562-4FFC-4645-91EC-6D2D7F9FB2FA}" type="presOf" srcId="{915720AA-FB2F-427A-96C8-44D891C67CE3}" destId="{7E7D9F78-F030-42C9-89C2-8CFFB0A2D092}" srcOrd="0" destOrd="0" presId="urn:microsoft.com/office/officeart/2005/8/layout/list1"/>
    <dgm:cxn modelId="{C0D77043-51C0-48DF-AA5D-A26A9DA51482}" type="presOf" srcId="{3950A0F6-0866-4AA3-B0FE-F6747B53872F}" destId="{06E20D4B-E3D5-4295-90EE-22798BFAC78C}" srcOrd="0" destOrd="0" presId="urn:microsoft.com/office/officeart/2005/8/layout/list1"/>
    <dgm:cxn modelId="{5328146A-1DD6-4B35-8383-66D70527F1E8}" type="presOf" srcId="{1F7550FF-3A46-49BA-A81F-1B88DF6B7027}" destId="{636A744A-1CF9-44ED-AE98-8CF4C1CBD87E}" srcOrd="0" destOrd="1" presId="urn:microsoft.com/office/officeart/2005/8/layout/list1"/>
    <dgm:cxn modelId="{F51C774F-5150-49B5-86E8-705BC08699F3}" srcId="{B224D8BD-CE52-4C23-A763-84B1A16EB541}" destId="{915720AA-FB2F-427A-96C8-44D891C67CE3}" srcOrd="0" destOrd="0" parTransId="{C8A7E496-1635-4917-B0CB-BDF4BD54855C}" sibTransId="{AA9ABBB3-C18A-418A-B8C0-71F14100782A}"/>
    <dgm:cxn modelId="{F6901D56-173F-495E-99B0-DD7D89136A33}" srcId="{915720AA-FB2F-427A-96C8-44D891C67CE3}" destId="{E8FF0597-1AA6-40EB-941C-CBCD062BCFD4}" srcOrd="3" destOrd="0" parTransId="{F2214BA2-682E-47FE-9D9A-DC641ED9CB6E}" sibTransId="{EFD1A174-480C-4D86-A0B7-85D631434D25}"/>
    <dgm:cxn modelId="{885D877F-C9BA-43BB-974F-A36F834BA4C4}" type="presOf" srcId="{1928F014-062D-4787-B324-2BC371DF8C86}" destId="{636A744A-1CF9-44ED-AE98-8CF4C1CBD87E}" srcOrd="0" destOrd="2" presId="urn:microsoft.com/office/officeart/2005/8/layout/list1"/>
    <dgm:cxn modelId="{23D1108B-CEDB-4104-B059-D842768ED381}" srcId="{3E6F3FA9-6485-444D-939B-2632BCAA2C1F}" destId="{1F7550FF-3A46-49BA-A81F-1B88DF6B7027}" srcOrd="1" destOrd="0" parTransId="{CCD4B664-D00C-4AD1-AAE4-A57154215614}" sibTransId="{15BB548F-D839-436B-AB07-3D104E83B38C}"/>
    <dgm:cxn modelId="{CE8C309C-A864-4686-934A-394823ADA7C2}" type="presOf" srcId="{3E6F3FA9-6485-444D-939B-2632BCAA2C1F}" destId="{A2DE3AD1-76B6-4D05-B12B-D0D68BB676D9}" srcOrd="1" destOrd="0" presId="urn:microsoft.com/office/officeart/2005/8/layout/list1"/>
    <dgm:cxn modelId="{90B286A4-A917-4BBE-AED5-C2E2336F8095}" srcId="{915720AA-FB2F-427A-96C8-44D891C67CE3}" destId="{3950A0F6-0866-4AA3-B0FE-F6747B53872F}" srcOrd="0" destOrd="0" parTransId="{4D7F13A4-5BBA-44F8-8454-157050083BE3}" sibTransId="{8DA57FB2-0782-4270-A67D-B4B93D35DDE5}"/>
    <dgm:cxn modelId="{A22A30AC-CF72-4526-B761-9E9CED5742DD}" srcId="{3E6F3FA9-6485-444D-939B-2632BCAA2C1F}" destId="{478DAC5F-5F16-4778-B0AE-3353BCD1C452}" srcOrd="0" destOrd="0" parTransId="{06E60758-178F-4F47-8FFF-9E0455386CAE}" sibTransId="{FF4F22C0-BE07-4E60-8C7D-B64295986D1C}"/>
    <dgm:cxn modelId="{9D8C5EB0-4CC3-49A3-B7DA-638279C8CE38}" type="presOf" srcId="{29549325-0BDC-4220-893A-03B0862D8711}" destId="{06E20D4B-E3D5-4295-90EE-22798BFAC78C}" srcOrd="0" destOrd="1" presId="urn:microsoft.com/office/officeart/2005/8/layout/list1"/>
    <dgm:cxn modelId="{8538CDB2-4423-439D-9BD9-339F4F689129}" type="presOf" srcId="{35F0002C-8821-480E-85EC-2DAD48908035}" destId="{06E20D4B-E3D5-4295-90EE-22798BFAC78C}" srcOrd="0" destOrd="2" presId="urn:microsoft.com/office/officeart/2005/8/layout/list1"/>
    <dgm:cxn modelId="{7079F9D4-BA09-421D-8E22-6E478BF472EB}" srcId="{3E6F3FA9-6485-444D-939B-2632BCAA2C1F}" destId="{1928F014-062D-4787-B324-2BC371DF8C86}" srcOrd="2" destOrd="0" parTransId="{71FB43CC-AD39-4A4A-9982-39363C2DB2C3}" sibTransId="{4661066B-F5DC-4FA5-A640-51D40F61F1B2}"/>
    <dgm:cxn modelId="{6BAF56D7-35C8-4F90-A25B-C5C9DFE08876}" srcId="{915720AA-FB2F-427A-96C8-44D891C67CE3}" destId="{35F0002C-8821-480E-85EC-2DAD48908035}" srcOrd="2" destOrd="0" parTransId="{AE5F44B1-4FDE-492C-9E18-3934525E1EB2}" sibTransId="{8BE0A0CB-F9B1-46CF-A466-515C7156368A}"/>
    <dgm:cxn modelId="{B9A887DB-AB3E-444B-B42E-2A0272EAE3B7}" type="presOf" srcId="{B224D8BD-CE52-4C23-A763-84B1A16EB541}" destId="{FB660B98-143E-43D5-9BDF-6563EAC77D8F}" srcOrd="0" destOrd="0" presId="urn:microsoft.com/office/officeart/2005/8/layout/list1"/>
    <dgm:cxn modelId="{BD3BDCDB-E295-4EA6-93D5-13686F398ED2}" type="presOf" srcId="{915720AA-FB2F-427A-96C8-44D891C67CE3}" destId="{58ACC497-FE50-443C-9E8B-96201587CB9F}" srcOrd="1" destOrd="0" presId="urn:microsoft.com/office/officeart/2005/8/layout/list1"/>
    <dgm:cxn modelId="{2E4FEBDE-3883-4BA0-B71E-720650E16E44}" type="presOf" srcId="{478DAC5F-5F16-4778-B0AE-3353BCD1C452}" destId="{636A744A-1CF9-44ED-AE98-8CF4C1CBD87E}" srcOrd="0" destOrd="0" presId="urn:microsoft.com/office/officeart/2005/8/layout/list1"/>
    <dgm:cxn modelId="{863943E0-B8FC-4FE3-8688-98F121F86292}" srcId="{3E6F3FA9-6485-444D-939B-2632BCAA2C1F}" destId="{2C0601EE-B271-4034-9B55-ED0DE8134F4D}" srcOrd="3" destOrd="0" parTransId="{310984E0-47E8-4C1F-822F-4D750A9AFC42}" sibTransId="{7445289F-240E-4FD7-A2B9-4244A1F00397}"/>
    <dgm:cxn modelId="{ED9048E4-6349-44DE-A421-20795B5812E2}" srcId="{915720AA-FB2F-427A-96C8-44D891C67CE3}" destId="{29549325-0BDC-4220-893A-03B0862D8711}" srcOrd="1" destOrd="0" parTransId="{B5A066EA-0941-4DDE-992D-76EB3A479944}" sibTransId="{50AF3000-FCFB-4990-A31B-1D632B291A99}"/>
    <dgm:cxn modelId="{68649DF1-2CBB-47D7-A5A0-3717EF2A6882}" type="presOf" srcId="{2C0601EE-B271-4034-9B55-ED0DE8134F4D}" destId="{636A744A-1CF9-44ED-AE98-8CF4C1CBD87E}" srcOrd="0" destOrd="3" presId="urn:microsoft.com/office/officeart/2005/8/layout/list1"/>
    <dgm:cxn modelId="{EE12A8F3-C860-41F8-8A0D-FDE0B25A51F5}" type="presOf" srcId="{3E6F3FA9-6485-444D-939B-2632BCAA2C1F}" destId="{855BD29B-04D8-46F7-AA90-5D94EC8B5AFA}" srcOrd="0" destOrd="0" presId="urn:microsoft.com/office/officeart/2005/8/layout/list1"/>
    <dgm:cxn modelId="{A971B196-6EF9-4576-BA41-AD30AFBDC5C6}" type="presParOf" srcId="{FB660B98-143E-43D5-9BDF-6563EAC77D8F}" destId="{74C2B97B-8F04-49D9-B753-817D45E06659}" srcOrd="0" destOrd="0" presId="urn:microsoft.com/office/officeart/2005/8/layout/list1"/>
    <dgm:cxn modelId="{9A7254BE-7643-4F6B-8FBA-E9D547BF138A}" type="presParOf" srcId="{74C2B97B-8F04-49D9-B753-817D45E06659}" destId="{7E7D9F78-F030-42C9-89C2-8CFFB0A2D092}" srcOrd="0" destOrd="0" presId="urn:microsoft.com/office/officeart/2005/8/layout/list1"/>
    <dgm:cxn modelId="{95365505-123C-4919-B5C7-E94732D5DA83}" type="presParOf" srcId="{74C2B97B-8F04-49D9-B753-817D45E06659}" destId="{58ACC497-FE50-443C-9E8B-96201587CB9F}" srcOrd="1" destOrd="0" presId="urn:microsoft.com/office/officeart/2005/8/layout/list1"/>
    <dgm:cxn modelId="{7EC50478-9D74-4B76-AB90-7DF22673A1CD}" type="presParOf" srcId="{FB660B98-143E-43D5-9BDF-6563EAC77D8F}" destId="{61795A38-D2CA-4479-8B8B-FF8DD7ADF400}" srcOrd="1" destOrd="0" presId="urn:microsoft.com/office/officeart/2005/8/layout/list1"/>
    <dgm:cxn modelId="{D4B0A112-4256-4173-B751-D6155A9102BD}" type="presParOf" srcId="{FB660B98-143E-43D5-9BDF-6563EAC77D8F}" destId="{06E20D4B-E3D5-4295-90EE-22798BFAC78C}" srcOrd="2" destOrd="0" presId="urn:microsoft.com/office/officeart/2005/8/layout/list1"/>
    <dgm:cxn modelId="{0037512A-C2FB-4623-867F-DA280B7A224D}" type="presParOf" srcId="{FB660B98-143E-43D5-9BDF-6563EAC77D8F}" destId="{7F96B4AA-059B-475F-B00C-8848BABB8A42}" srcOrd="3" destOrd="0" presId="urn:microsoft.com/office/officeart/2005/8/layout/list1"/>
    <dgm:cxn modelId="{75F0EB6A-9756-4227-AF76-6C7FC4CF2480}" type="presParOf" srcId="{FB660B98-143E-43D5-9BDF-6563EAC77D8F}" destId="{D8DEC891-9823-4B9C-BA96-ED450B00BB1B}" srcOrd="4" destOrd="0" presId="urn:microsoft.com/office/officeart/2005/8/layout/list1"/>
    <dgm:cxn modelId="{70B3D2DB-5CC7-47AD-9D07-2391567EE27A}" type="presParOf" srcId="{D8DEC891-9823-4B9C-BA96-ED450B00BB1B}" destId="{855BD29B-04D8-46F7-AA90-5D94EC8B5AFA}" srcOrd="0" destOrd="0" presId="urn:microsoft.com/office/officeart/2005/8/layout/list1"/>
    <dgm:cxn modelId="{19A508B6-77E2-4B24-9FF8-BCF1C1B87E20}" type="presParOf" srcId="{D8DEC891-9823-4B9C-BA96-ED450B00BB1B}" destId="{A2DE3AD1-76B6-4D05-B12B-D0D68BB676D9}" srcOrd="1" destOrd="0" presId="urn:microsoft.com/office/officeart/2005/8/layout/list1"/>
    <dgm:cxn modelId="{44BBA04C-5085-4160-9CC8-C816F8878FCF}" type="presParOf" srcId="{FB660B98-143E-43D5-9BDF-6563EAC77D8F}" destId="{BA60DBE8-86BF-4AB7-B6A5-4351548F11A4}" srcOrd="5" destOrd="0" presId="urn:microsoft.com/office/officeart/2005/8/layout/list1"/>
    <dgm:cxn modelId="{76F1F83F-895C-4888-96B4-F957B9769FDA}" type="presParOf" srcId="{FB660B98-143E-43D5-9BDF-6563EAC77D8F}" destId="{636A744A-1CF9-44ED-AE98-8CF4C1CBD87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886054-1458-44A7-BE06-9D51A9B5E3C9}">
      <dsp:nvSpPr>
        <dsp:cNvPr id="0" name=""/>
        <dsp:cNvSpPr/>
      </dsp:nvSpPr>
      <dsp:spPr>
        <a:xfrm>
          <a:off x="0" y="2493603"/>
          <a:ext cx="10156110" cy="0"/>
        </a:xfrm>
        <a:prstGeom prst="line">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C866499C-D49F-42C1-B0B7-0CA787EDFE16}">
      <dsp:nvSpPr>
        <dsp:cNvPr id="0" name=""/>
        <dsp:cNvSpPr/>
      </dsp:nvSpPr>
      <dsp:spPr>
        <a:xfrm>
          <a:off x="109693" y="2678130"/>
          <a:ext cx="1584115" cy="563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1066800">
            <a:lnSpc>
              <a:spcPct val="90000"/>
            </a:lnSpc>
            <a:spcBef>
              <a:spcPct val="0"/>
            </a:spcBef>
            <a:spcAft>
              <a:spcPct val="35000"/>
            </a:spcAft>
            <a:buNone/>
            <a:defRPr b="1"/>
          </a:pPr>
          <a:r>
            <a:rPr lang="en-US" sz="2400" b="0" kern="1200" dirty="0">
              <a:latin typeface="Calibri"/>
              <a:ea typeface="Calibri"/>
              <a:cs typeface="Calibri"/>
            </a:rPr>
            <a:t>1993</a:t>
          </a:r>
        </a:p>
      </dsp:txBody>
      <dsp:txXfrm>
        <a:off x="109693" y="2678130"/>
        <a:ext cx="1584115" cy="563554"/>
      </dsp:txXfrm>
    </dsp:sp>
    <dsp:sp modelId="{418DA6C9-43C3-450C-919F-361107373009}">
      <dsp:nvSpPr>
        <dsp:cNvPr id="0" name=""/>
        <dsp:cNvSpPr/>
      </dsp:nvSpPr>
      <dsp:spPr>
        <a:xfrm>
          <a:off x="1686" y="695715"/>
          <a:ext cx="1800130" cy="850318"/>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rtl="0">
            <a:lnSpc>
              <a:spcPct val="90000"/>
            </a:lnSpc>
            <a:spcBef>
              <a:spcPct val="0"/>
            </a:spcBef>
            <a:spcAft>
              <a:spcPct val="35000"/>
            </a:spcAft>
            <a:buNone/>
          </a:pPr>
          <a:r>
            <a:rPr lang="en-US" sz="1200" b="0" kern="1200" dirty="0">
              <a:latin typeface="Calibri"/>
              <a:ea typeface="Calibri"/>
              <a:cs typeface="Calibri"/>
            </a:rPr>
            <a:t>Dream of an academic librarian in training</a:t>
          </a:r>
        </a:p>
      </dsp:txBody>
      <dsp:txXfrm>
        <a:off x="43195" y="737224"/>
        <a:ext cx="1717112" cy="767300"/>
      </dsp:txXfrm>
    </dsp:sp>
    <dsp:sp modelId="{C8DD4BA4-7C7E-4B7E-9A19-272F40E228C8}">
      <dsp:nvSpPr>
        <dsp:cNvPr id="0" name=""/>
        <dsp:cNvSpPr/>
      </dsp:nvSpPr>
      <dsp:spPr>
        <a:xfrm>
          <a:off x="901751" y="1546034"/>
          <a:ext cx="0" cy="947569"/>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21EC1AD-2447-407F-8A45-0E043369125E}">
      <dsp:nvSpPr>
        <dsp:cNvPr id="0" name=""/>
        <dsp:cNvSpPr/>
      </dsp:nvSpPr>
      <dsp:spPr>
        <a:xfrm>
          <a:off x="1153769" y="1745522"/>
          <a:ext cx="1584115" cy="563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rtl="0">
            <a:lnSpc>
              <a:spcPct val="90000"/>
            </a:lnSpc>
            <a:spcBef>
              <a:spcPct val="0"/>
            </a:spcBef>
            <a:spcAft>
              <a:spcPct val="35000"/>
            </a:spcAft>
            <a:buNone/>
            <a:defRPr b="1"/>
          </a:pPr>
          <a:r>
            <a:rPr lang="en-US" sz="1400" b="0" kern="1200" dirty="0">
              <a:latin typeface="Calibri"/>
              <a:ea typeface="Calibri"/>
              <a:cs typeface="Calibri"/>
            </a:rPr>
            <a:t>November 2012-January 2013</a:t>
          </a:r>
        </a:p>
      </dsp:txBody>
      <dsp:txXfrm>
        <a:off x="1153769" y="1745522"/>
        <a:ext cx="1584115" cy="563554"/>
      </dsp:txXfrm>
    </dsp:sp>
    <dsp:sp modelId="{33045240-E74E-4EC6-808B-51580AB56298}">
      <dsp:nvSpPr>
        <dsp:cNvPr id="0" name=""/>
        <dsp:cNvSpPr/>
      </dsp:nvSpPr>
      <dsp:spPr>
        <a:xfrm>
          <a:off x="864347" y="2456199"/>
          <a:ext cx="74808" cy="74808"/>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779449-5113-446D-A7F6-5A563F0E3F4E}">
      <dsp:nvSpPr>
        <dsp:cNvPr id="0" name=""/>
        <dsp:cNvSpPr/>
      </dsp:nvSpPr>
      <dsp:spPr>
        <a:xfrm>
          <a:off x="1045761" y="3441172"/>
          <a:ext cx="1800130" cy="850318"/>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rtl="0">
            <a:lnSpc>
              <a:spcPct val="90000"/>
            </a:lnSpc>
            <a:spcBef>
              <a:spcPct val="0"/>
            </a:spcBef>
            <a:spcAft>
              <a:spcPct val="35000"/>
            </a:spcAft>
            <a:buNone/>
          </a:pPr>
          <a:r>
            <a:rPr lang="en-US" sz="1200" b="0" kern="1200">
              <a:latin typeface="Calibri"/>
              <a:ea typeface="Calibri"/>
              <a:cs typeface="Calibri"/>
            </a:rPr>
            <a:t>Building Community Grant </a:t>
          </a:r>
          <a:endParaRPr lang="en-US" sz="1200" b="0" kern="1200" dirty="0">
            <a:latin typeface="Calibri"/>
            <a:ea typeface="Calibri"/>
            <a:cs typeface="Calibri"/>
          </a:endParaRPr>
        </a:p>
      </dsp:txBody>
      <dsp:txXfrm>
        <a:off x="1087270" y="3482681"/>
        <a:ext cx="1717112" cy="767300"/>
      </dsp:txXfrm>
    </dsp:sp>
    <dsp:sp modelId="{7F0AF619-0316-4664-95A5-2AA7C8087BFE}">
      <dsp:nvSpPr>
        <dsp:cNvPr id="0" name=""/>
        <dsp:cNvSpPr/>
      </dsp:nvSpPr>
      <dsp:spPr>
        <a:xfrm>
          <a:off x="1945827" y="2493603"/>
          <a:ext cx="0" cy="947569"/>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46A2EAD-81C2-4543-A118-06545689910C}">
      <dsp:nvSpPr>
        <dsp:cNvPr id="0" name=""/>
        <dsp:cNvSpPr/>
      </dsp:nvSpPr>
      <dsp:spPr>
        <a:xfrm>
          <a:off x="2197845" y="2678130"/>
          <a:ext cx="1584115" cy="563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rtl="0">
            <a:lnSpc>
              <a:spcPct val="90000"/>
            </a:lnSpc>
            <a:spcBef>
              <a:spcPct val="0"/>
            </a:spcBef>
            <a:spcAft>
              <a:spcPct val="35000"/>
            </a:spcAft>
            <a:buNone/>
            <a:defRPr b="1"/>
          </a:pPr>
          <a:r>
            <a:rPr lang="en-US" sz="1400" b="0" kern="1200" dirty="0">
              <a:latin typeface="Calibri"/>
              <a:ea typeface="Calibri"/>
              <a:cs typeface="Calibri"/>
            </a:rPr>
            <a:t>Spring 2013</a:t>
          </a:r>
        </a:p>
      </dsp:txBody>
      <dsp:txXfrm>
        <a:off x="2197845" y="2678130"/>
        <a:ext cx="1584115" cy="563554"/>
      </dsp:txXfrm>
    </dsp:sp>
    <dsp:sp modelId="{9CF7B8C0-6DC0-4C2D-8484-7565F8F8CACD}">
      <dsp:nvSpPr>
        <dsp:cNvPr id="0" name=""/>
        <dsp:cNvSpPr/>
      </dsp:nvSpPr>
      <dsp:spPr>
        <a:xfrm>
          <a:off x="1908423" y="2456199"/>
          <a:ext cx="74808" cy="74808"/>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1ED4AD-B522-400D-BBCA-BDD3C3D1D5BD}">
      <dsp:nvSpPr>
        <dsp:cNvPr id="0" name=""/>
        <dsp:cNvSpPr/>
      </dsp:nvSpPr>
      <dsp:spPr>
        <a:xfrm>
          <a:off x="2089837" y="695715"/>
          <a:ext cx="1800130" cy="850318"/>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rtl="0">
            <a:lnSpc>
              <a:spcPct val="90000"/>
            </a:lnSpc>
            <a:spcBef>
              <a:spcPct val="0"/>
            </a:spcBef>
            <a:spcAft>
              <a:spcPct val="35000"/>
            </a:spcAft>
            <a:buNone/>
          </a:pPr>
          <a:r>
            <a:rPr lang="en-US" sz="1200" b="0" kern="1200" dirty="0">
              <a:latin typeface="Calibri"/>
              <a:ea typeface="Calibri"/>
              <a:cs typeface="Calibri"/>
            </a:rPr>
            <a:t>"Browsing" Proposal to Administration</a:t>
          </a:r>
        </a:p>
      </dsp:txBody>
      <dsp:txXfrm>
        <a:off x="2131346" y="737224"/>
        <a:ext cx="1717112" cy="767300"/>
      </dsp:txXfrm>
    </dsp:sp>
    <dsp:sp modelId="{0AE8634D-F23B-49EE-8A1F-286D5EF97CD2}">
      <dsp:nvSpPr>
        <dsp:cNvPr id="0" name=""/>
        <dsp:cNvSpPr/>
      </dsp:nvSpPr>
      <dsp:spPr>
        <a:xfrm>
          <a:off x="2989903" y="1546034"/>
          <a:ext cx="0" cy="947569"/>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0D057A5-C032-4F49-B27A-3D13E9F25E93}">
      <dsp:nvSpPr>
        <dsp:cNvPr id="0" name=""/>
        <dsp:cNvSpPr/>
      </dsp:nvSpPr>
      <dsp:spPr>
        <a:xfrm>
          <a:off x="3241921" y="1745522"/>
          <a:ext cx="1584115" cy="563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rtl="0">
            <a:lnSpc>
              <a:spcPct val="90000"/>
            </a:lnSpc>
            <a:spcBef>
              <a:spcPct val="0"/>
            </a:spcBef>
            <a:spcAft>
              <a:spcPct val="35000"/>
            </a:spcAft>
            <a:buNone/>
            <a:defRPr b="1"/>
          </a:pPr>
          <a:r>
            <a:rPr lang="en-US" sz="1400" b="0" kern="1200" dirty="0">
              <a:latin typeface="Calibri"/>
              <a:ea typeface="Calibri"/>
              <a:cs typeface="Calibri"/>
            </a:rPr>
            <a:t>Summer 2013</a:t>
          </a:r>
        </a:p>
      </dsp:txBody>
      <dsp:txXfrm>
        <a:off x="3241921" y="1745522"/>
        <a:ext cx="1584115" cy="563554"/>
      </dsp:txXfrm>
    </dsp:sp>
    <dsp:sp modelId="{5CEF072B-4D20-45AF-A09F-7F22314336C5}">
      <dsp:nvSpPr>
        <dsp:cNvPr id="0" name=""/>
        <dsp:cNvSpPr/>
      </dsp:nvSpPr>
      <dsp:spPr>
        <a:xfrm>
          <a:off x="2952499" y="2456199"/>
          <a:ext cx="74808" cy="74808"/>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E436DF-3F4C-40EF-BE2D-56338CD4FB48}">
      <dsp:nvSpPr>
        <dsp:cNvPr id="0" name=""/>
        <dsp:cNvSpPr/>
      </dsp:nvSpPr>
      <dsp:spPr>
        <a:xfrm>
          <a:off x="3133913" y="3441172"/>
          <a:ext cx="1800130" cy="850318"/>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rtl="0">
            <a:lnSpc>
              <a:spcPct val="90000"/>
            </a:lnSpc>
            <a:spcBef>
              <a:spcPct val="0"/>
            </a:spcBef>
            <a:spcAft>
              <a:spcPct val="35000"/>
            </a:spcAft>
            <a:buNone/>
          </a:pPr>
          <a:r>
            <a:rPr lang="en-US" sz="1200" b="0" kern="1200" dirty="0">
              <a:latin typeface="Calibri"/>
              <a:ea typeface="Calibri"/>
              <a:cs typeface="Calibri"/>
            </a:rPr>
            <a:t>Purchase of fixtures, setting procedures, gathering suggestions</a:t>
          </a:r>
        </a:p>
      </dsp:txBody>
      <dsp:txXfrm>
        <a:off x="3175422" y="3482681"/>
        <a:ext cx="1717112" cy="767300"/>
      </dsp:txXfrm>
    </dsp:sp>
    <dsp:sp modelId="{E5AEF4FE-1A7C-4BCF-B042-46091BAF27C7}">
      <dsp:nvSpPr>
        <dsp:cNvPr id="0" name=""/>
        <dsp:cNvSpPr/>
      </dsp:nvSpPr>
      <dsp:spPr>
        <a:xfrm>
          <a:off x="4033979" y="2493603"/>
          <a:ext cx="0" cy="947569"/>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259B0A3-07B8-46D6-B951-323588E6F3FB}">
      <dsp:nvSpPr>
        <dsp:cNvPr id="0" name=""/>
        <dsp:cNvSpPr/>
      </dsp:nvSpPr>
      <dsp:spPr>
        <a:xfrm>
          <a:off x="4285997" y="2678130"/>
          <a:ext cx="1584115" cy="563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rtl="0">
            <a:lnSpc>
              <a:spcPct val="90000"/>
            </a:lnSpc>
            <a:spcBef>
              <a:spcPct val="0"/>
            </a:spcBef>
            <a:spcAft>
              <a:spcPct val="35000"/>
            </a:spcAft>
            <a:buNone/>
            <a:defRPr b="1"/>
          </a:pPr>
          <a:r>
            <a:rPr lang="en-US" sz="1400" b="0" kern="1200" dirty="0">
              <a:latin typeface="Calibri"/>
              <a:ea typeface="Calibri"/>
              <a:cs typeface="Calibri"/>
            </a:rPr>
            <a:t>Fall 2013</a:t>
          </a:r>
        </a:p>
      </dsp:txBody>
      <dsp:txXfrm>
        <a:off x="4285997" y="2678130"/>
        <a:ext cx="1584115" cy="563554"/>
      </dsp:txXfrm>
    </dsp:sp>
    <dsp:sp modelId="{3F591757-0867-4F3D-A98D-EDBADA067857}">
      <dsp:nvSpPr>
        <dsp:cNvPr id="0" name=""/>
        <dsp:cNvSpPr/>
      </dsp:nvSpPr>
      <dsp:spPr>
        <a:xfrm>
          <a:off x="3996575" y="2456199"/>
          <a:ext cx="74808" cy="74808"/>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071741-38DA-4C58-BDDD-06E69656EF19}">
      <dsp:nvSpPr>
        <dsp:cNvPr id="0" name=""/>
        <dsp:cNvSpPr/>
      </dsp:nvSpPr>
      <dsp:spPr>
        <a:xfrm>
          <a:off x="4177989" y="695715"/>
          <a:ext cx="1800130" cy="850318"/>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rtl="0">
            <a:lnSpc>
              <a:spcPct val="90000"/>
            </a:lnSpc>
            <a:spcBef>
              <a:spcPct val="0"/>
            </a:spcBef>
            <a:spcAft>
              <a:spcPct val="35000"/>
            </a:spcAft>
            <a:buNone/>
          </a:pPr>
          <a:r>
            <a:rPr lang="en-US" sz="1200" b="0" kern="1200" dirty="0">
              <a:latin typeface="Calibri"/>
              <a:ea typeface="Calibri"/>
              <a:cs typeface="Calibri"/>
            </a:rPr>
            <a:t>Open to the public!</a:t>
          </a:r>
        </a:p>
      </dsp:txBody>
      <dsp:txXfrm>
        <a:off x="4219498" y="737224"/>
        <a:ext cx="1717112" cy="767300"/>
      </dsp:txXfrm>
    </dsp:sp>
    <dsp:sp modelId="{ED5D3049-65D2-4783-A7F6-8EF7375A04F9}">
      <dsp:nvSpPr>
        <dsp:cNvPr id="0" name=""/>
        <dsp:cNvSpPr/>
      </dsp:nvSpPr>
      <dsp:spPr>
        <a:xfrm>
          <a:off x="5078055" y="1546034"/>
          <a:ext cx="0" cy="947569"/>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669AE6D-A63C-435E-BC16-ACA9D9457A7F}">
      <dsp:nvSpPr>
        <dsp:cNvPr id="0" name=""/>
        <dsp:cNvSpPr/>
      </dsp:nvSpPr>
      <dsp:spPr>
        <a:xfrm>
          <a:off x="5330073" y="1745522"/>
          <a:ext cx="1584115" cy="563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rtl="0">
            <a:lnSpc>
              <a:spcPct val="90000"/>
            </a:lnSpc>
            <a:spcBef>
              <a:spcPct val="0"/>
            </a:spcBef>
            <a:spcAft>
              <a:spcPct val="35000"/>
            </a:spcAft>
            <a:buNone/>
            <a:defRPr b="1"/>
          </a:pPr>
          <a:r>
            <a:rPr lang="en-US" sz="1400" b="0" kern="1200" dirty="0">
              <a:latin typeface="Calibri"/>
              <a:ea typeface="Calibri"/>
              <a:cs typeface="Calibri"/>
            </a:rPr>
            <a:t>Summer 2015</a:t>
          </a:r>
        </a:p>
      </dsp:txBody>
      <dsp:txXfrm>
        <a:off x="5330073" y="1745522"/>
        <a:ext cx="1584115" cy="563554"/>
      </dsp:txXfrm>
    </dsp:sp>
    <dsp:sp modelId="{EB380EA0-FFA0-4B41-AB64-891FDCE29D57}">
      <dsp:nvSpPr>
        <dsp:cNvPr id="0" name=""/>
        <dsp:cNvSpPr/>
      </dsp:nvSpPr>
      <dsp:spPr>
        <a:xfrm>
          <a:off x="5040650" y="2456199"/>
          <a:ext cx="74808" cy="74808"/>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7435FF-BC9C-4B8D-9961-7798CFD61B79}">
      <dsp:nvSpPr>
        <dsp:cNvPr id="0" name=""/>
        <dsp:cNvSpPr/>
      </dsp:nvSpPr>
      <dsp:spPr>
        <a:xfrm>
          <a:off x="5222065" y="3441172"/>
          <a:ext cx="1800130" cy="850318"/>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rtl="0">
            <a:lnSpc>
              <a:spcPct val="90000"/>
            </a:lnSpc>
            <a:spcBef>
              <a:spcPct val="0"/>
            </a:spcBef>
            <a:spcAft>
              <a:spcPct val="35000"/>
            </a:spcAft>
            <a:buNone/>
          </a:pPr>
          <a:r>
            <a:rPr lang="en-US" sz="1200" b="0" kern="1200" dirty="0">
              <a:latin typeface="Calibri"/>
              <a:ea typeface="Calibri"/>
              <a:cs typeface="Calibri"/>
            </a:rPr>
            <a:t>Expanded scope of Bobcat Browse; added fixture &amp; sub-categories</a:t>
          </a:r>
        </a:p>
      </dsp:txBody>
      <dsp:txXfrm>
        <a:off x="5263574" y="3482681"/>
        <a:ext cx="1717112" cy="767300"/>
      </dsp:txXfrm>
    </dsp:sp>
    <dsp:sp modelId="{D0B97F7D-6F99-444A-A595-BC40BA95341C}">
      <dsp:nvSpPr>
        <dsp:cNvPr id="0" name=""/>
        <dsp:cNvSpPr/>
      </dsp:nvSpPr>
      <dsp:spPr>
        <a:xfrm>
          <a:off x="6122130" y="2493603"/>
          <a:ext cx="0" cy="947569"/>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D3B9013-6E48-4633-BBA9-D22257C1D256}">
      <dsp:nvSpPr>
        <dsp:cNvPr id="0" name=""/>
        <dsp:cNvSpPr/>
      </dsp:nvSpPr>
      <dsp:spPr>
        <a:xfrm>
          <a:off x="6374149" y="2678130"/>
          <a:ext cx="1584115" cy="563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rtl="0">
            <a:lnSpc>
              <a:spcPct val="90000"/>
            </a:lnSpc>
            <a:spcBef>
              <a:spcPct val="0"/>
            </a:spcBef>
            <a:spcAft>
              <a:spcPct val="35000"/>
            </a:spcAft>
            <a:buNone/>
            <a:defRPr b="1"/>
          </a:pPr>
          <a:r>
            <a:rPr lang="en-US" sz="1400" b="0" kern="1200" dirty="0">
              <a:latin typeface="Calibri"/>
              <a:ea typeface="Calibri"/>
              <a:cs typeface="Calibri"/>
            </a:rPr>
            <a:t>Summer 2023</a:t>
          </a:r>
        </a:p>
      </dsp:txBody>
      <dsp:txXfrm>
        <a:off x="6374149" y="2678130"/>
        <a:ext cx="1584115" cy="563554"/>
      </dsp:txXfrm>
    </dsp:sp>
    <dsp:sp modelId="{E8AE7131-8B45-476B-AA88-7DDADDB0D11F}">
      <dsp:nvSpPr>
        <dsp:cNvPr id="0" name=""/>
        <dsp:cNvSpPr/>
      </dsp:nvSpPr>
      <dsp:spPr>
        <a:xfrm>
          <a:off x="6084726" y="2456199"/>
          <a:ext cx="74808" cy="74808"/>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5E24A3-39F4-42B9-A0FA-2A78F4BE4AEA}">
      <dsp:nvSpPr>
        <dsp:cNvPr id="0" name=""/>
        <dsp:cNvSpPr/>
      </dsp:nvSpPr>
      <dsp:spPr>
        <a:xfrm>
          <a:off x="6266141" y="695715"/>
          <a:ext cx="1800130" cy="850318"/>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rtl="0">
            <a:lnSpc>
              <a:spcPct val="90000"/>
            </a:lnSpc>
            <a:spcBef>
              <a:spcPct val="0"/>
            </a:spcBef>
            <a:spcAft>
              <a:spcPct val="35000"/>
            </a:spcAft>
            <a:buNone/>
          </a:pPr>
          <a:r>
            <a:rPr lang="en-US" sz="1200" b="0" kern="1200" dirty="0">
              <a:latin typeface="Calibri"/>
              <a:ea typeface="Calibri"/>
              <a:cs typeface="Calibri"/>
            </a:rPr>
            <a:t>Celebrated! Bobcat Browse 10th Birthday Party!</a:t>
          </a:r>
        </a:p>
      </dsp:txBody>
      <dsp:txXfrm>
        <a:off x="6307650" y="737224"/>
        <a:ext cx="1717112" cy="767300"/>
      </dsp:txXfrm>
    </dsp:sp>
    <dsp:sp modelId="{CCE9BA4C-AF71-4978-9542-57926339F48A}">
      <dsp:nvSpPr>
        <dsp:cNvPr id="0" name=""/>
        <dsp:cNvSpPr/>
      </dsp:nvSpPr>
      <dsp:spPr>
        <a:xfrm>
          <a:off x="7166206" y="1546034"/>
          <a:ext cx="0" cy="947569"/>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73FEF364-0744-496E-A099-46C60AAB05B6}">
      <dsp:nvSpPr>
        <dsp:cNvPr id="0" name=""/>
        <dsp:cNvSpPr/>
      </dsp:nvSpPr>
      <dsp:spPr>
        <a:xfrm>
          <a:off x="7418225" y="1745522"/>
          <a:ext cx="1584115" cy="563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rtl="0">
            <a:lnSpc>
              <a:spcPct val="90000"/>
            </a:lnSpc>
            <a:spcBef>
              <a:spcPct val="0"/>
            </a:spcBef>
            <a:spcAft>
              <a:spcPct val="35000"/>
            </a:spcAft>
            <a:buNone/>
            <a:defRPr b="1"/>
          </a:pPr>
          <a:r>
            <a:rPr lang="en-US" sz="1400" b="0" kern="1200" dirty="0">
              <a:latin typeface="Calibri"/>
              <a:ea typeface="Calibri"/>
              <a:cs typeface="Calibri"/>
            </a:rPr>
            <a:t>Summer 2025</a:t>
          </a:r>
        </a:p>
      </dsp:txBody>
      <dsp:txXfrm>
        <a:off x="7418225" y="1745522"/>
        <a:ext cx="1584115" cy="563554"/>
      </dsp:txXfrm>
    </dsp:sp>
    <dsp:sp modelId="{4EC59F95-ADD3-4159-AFAA-5E374F0DA7FF}">
      <dsp:nvSpPr>
        <dsp:cNvPr id="0" name=""/>
        <dsp:cNvSpPr/>
      </dsp:nvSpPr>
      <dsp:spPr>
        <a:xfrm>
          <a:off x="7128802" y="2456199"/>
          <a:ext cx="74808" cy="74808"/>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B2BEC1-4900-4333-BD3E-E203890E7B95}">
      <dsp:nvSpPr>
        <dsp:cNvPr id="0" name=""/>
        <dsp:cNvSpPr/>
      </dsp:nvSpPr>
      <dsp:spPr>
        <a:xfrm>
          <a:off x="7310217" y="3441172"/>
          <a:ext cx="1800130" cy="850318"/>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rtl="0">
            <a:lnSpc>
              <a:spcPct val="90000"/>
            </a:lnSpc>
            <a:spcBef>
              <a:spcPct val="0"/>
            </a:spcBef>
            <a:spcAft>
              <a:spcPct val="35000"/>
            </a:spcAft>
            <a:buNone/>
          </a:pPr>
          <a:r>
            <a:rPr lang="en-US" sz="1200" b="0" kern="1200" dirty="0">
              <a:latin typeface="Calibri"/>
              <a:ea typeface="Calibri"/>
              <a:cs typeface="Calibri"/>
            </a:rPr>
            <a:t>New fixtures &amp; chairs</a:t>
          </a:r>
        </a:p>
      </dsp:txBody>
      <dsp:txXfrm>
        <a:off x="7351726" y="3482681"/>
        <a:ext cx="1717112" cy="767300"/>
      </dsp:txXfrm>
    </dsp:sp>
    <dsp:sp modelId="{DED3D569-401C-4AC2-9804-1C4FF289BB72}">
      <dsp:nvSpPr>
        <dsp:cNvPr id="0" name=""/>
        <dsp:cNvSpPr/>
      </dsp:nvSpPr>
      <dsp:spPr>
        <a:xfrm>
          <a:off x="8210282" y="2493603"/>
          <a:ext cx="0" cy="947569"/>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27AEF0C-98E8-4006-89A4-02225D51C194}">
      <dsp:nvSpPr>
        <dsp:cNvPr id="0" name=""/>
        <dsp:cNvSpPr/>
      </dsp:nvSpPr>
      <dsp:spPr>
        <a:xfrm>
          <a:off x="8462300" y="2678130"/>
          <a:ext cx="1584115" cy="563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rtl="0">
            <a:lnSpc>
              <a:spcPct val="90000"/>
            </a:lnSpc>
            <a:spcBef>
              <a:spcPct val="0"/>
            </a:spcBef>
            <a:spcAft>
              <a:spcPct val="35000"/>
            </a:spcAft>
            <a:buNone/>
            <a:defRPr b="1"/>
          </a:pPr>
          <a:r>
            <a:rPr lang="en-US" sz="1400" b="0" kern="1200" dirty="0">
              <a:latin typeface="Calibri"/>
              <a:ea typeface="Calibri"/>
              <a:cs typeface="Calibri"/>
            </a:rPr>
            <a:t>Summer 2026</a:t>
          </a:r>
        </a:p>
      </dsp:txBody>
      <dsp:txXfrm>
        <a:off x="8462300" y="2678130"/>
        <a:ext cx="1584115" cy="563554"/>
      </dsp:txXfrm>
    </dsp:sp>
    <dsp:sp modelId="{42B6AA61-029C-4C49-A2DE-F9B293E71844}">
      <dsp:nvSpPr>
        <dsp:cNvPr id="0" name=""/>
        <dsp:cNvSpPr/>
      </dsp:nvSpPr>
      <dsp:spPr>
        <a:xfrm>
          <a:off x="8172878" y="2456199"/>
          <a:ext cx="74808" cy="74808"/>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3A53CF-C963-485B-8D76-97EBA0F5BDF8}">
      <dsp:nvSpPr>
        <dsp:cNvPr id="0" name=""/>
        <dsp:cNvSpPr/>
      </dsp:nvSpPr>
      <dsp:spPr>
        <a:xfrm>
          <a:off x="8354293" y="695715"/>
          <a:ext cx="1800130" cy="850318"/>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rtl="0">
            <a:lnSpc>
              <a:spcPct val="90000"/>
            </a:lnSpc>
            <a:spcBef>
              <a:spcPct val="0"/>
            </a:spcBef>
            <a:spcAft>
              <a:spcPct val="35000"/>
            </a:spcAft>
            <a:buNone/>
          </a:pPr>
          <a:r>
            <a:rPr lang="en-US" sz="1200" b="0" kern="1200" dirty="0">
              <a:latin typeface="Calibri"/>
              <a:ea typeface="Calibri"/>
              <a:cs typeface="Calibri"/>
            </a:rPr>
            <a:t>New display fixture &amp; permanent signage</a:t>
          </a:r>
        </a:p>
      </dsp:txBody>
      <dsp:txXfrm>
        <a:off x="8395802" y="737224"/>
        <a:ext cx="1717112" cy="767300"/>
      </dsp:txXfrm>
    </dsp:sp>
    <dsp:sp modelId="{AFB8F8B2-F8AB-441E-8D9C-AD66BB079AC7}">
      <dsp:nvSpPr>
        <dsp:cNvPr id="0" name=""/>
        <dsp:cNvSpPr/>
      </dsp:nvSpPr>
      <dsp:spPr>
        <a:xfrm>
          <a:off x="9254358" y="1546034"/>
          <a:ext cx="0" cy="947569"/>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B234C08-B7F9-4C70-9858-85A3A95C7AE7}">
      <dsp:nvSpPr>
        <dsp:cNvPr id="0" name=""/>
        <dsp:cNvSpPr/>
      </dsp:nvSpPr>
      <dsp:spPr>
        <a:xfrm>
          <a:off x="9216954" y="2456199"/>
          <a:ext cx="74808" cy="74808"/>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E20D4B-E3D5-4295-90EE-22798BFAC78C}">
      <dsp:nvSpPr>
        <dsp:cNvPr id="0" name=""/>
        <dsp:cNvSpPr/>
      </dsp:nvSpPr>
      <dsp:spPr>
        <a:xfrm>
          <a:off x="0" y="388719"/>
          <a:ext cx="10515600" cy="1735650"/>
        </a:xfrm>
        <a:prstGeom prst="rect">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395732" rIns="816127" bIns="135128" numCol="1" spcCol="1270" anchor="t" anchorCtr="0">
          <a:noAutofit/>
        </a:bodyPr>
        <a:lstStyle/>
        <a:p>
          <a:pPr marL="171450" lvl="1" indent="-171450" algn="l" defTabSz="844550">
            <a:lnSpc>
              <a:spcPct val="90000"/>
            </a:lnSpc>
            <a:spcBef>
              <a:spcPct val="0"/>
            </a:spcBef>
            <a:spcAft>
              <a:spcPct val="15000"/>
            </a:spcAft>
            <a:buFont typeface="Wingdings" panose="05000000000000000000" pitchFamily="2" charset="2"/>
            <a:buChar char="§"/>
          </a:pPr>
          <a:r>
            <a:rPr lang="en-US" sz="1900" kern="1200">
              <a:latin typeface="Calibri"/>
              <a:ea typeface="Calibri"/>
              <a:cs typeface="Calibri"/>
            </a:rPr>
            <a:t>Who uses it?</a:t>
          </a:r>
        </a:p>
        <a:p>
          <a:pPr marL="171450" lvl="1" indent="-171450" algn="l" defTabSz="844550">
            <a:lnSpc>
              <a:spcPct val="90000"/>
            </a:lnSpc>
            <a:spcBef>
              <a:spcPct val="0"/>
            </a:spcBef>
            <a:spcAft>
              <a:spcPct val="15000"/>
            </a:spcAft>
            <a:buFont typeface="Wingdings" panose="05000000000000000000" pitchFamily="2" charset="2"/>
            <a:buChar char="§"/>
          </a:pPr>
          <a:r>
            <a:rPr lang="en-US" sz="1900" kern="1200">
              <a:latin typeface="Calibri"/>
              <a:ea typeface="Calibri"/>
              <a:cs typeface="Calibri"/>
            </a:rPr>
            <a:t>Circulation</a:t>
          </a:r>
        </a:p>
        <a:p>
          <a:pPr marL="171450" lvl="1" indent="-171450" algn="l" defTabSz="844550">
            <a:lnSpc>
              <a:spcPct val="90000"/>
            </a:lnSpc>
            <a:spcBef>
              <a:spcPct val="0"/>
            </a:spcBef>
            <a:spcAft>
              <a:spcPct val="15000"/>
            </a:spcAft>
            <a:buFont typeface="Wingdings" panose="05000000000000000000" pitchFamily="2" charset="2"/>
            <a:buChar char="§"/>
          </a:pPr>
          <a:r>
            <a:rPr lang="en-US" sz="1900" kern="1200">
              <a:latin typeface="Calibri"/>
              <a:ea typeface="Calibri"/>
              <a:cs typeface="Calibri"/>
            </a:rPr>
            <a:t>Proportion of collection that loans</a:t>
          </a:r>
        </a:p>
        <a:p>
          <a:pPr marL="171450" lvl="1" indent="-171450" algn="l" defTabSz="844550">
            <a:lnSpc>
              <a:spcPct val="90000"/>
            </a:lnSpc>
            <a:spcBef>
              <a:spcPct val="0"/>
            </a:spcBef>
            <a:spcAft>
              <a:spcPct val="15000"/>
            </a:spcAft>
            <a:buFont typeface="Wingdings" panose="05000000000000000000" pitchFamily="2" charset="2"/>
            <a:buChar char="§"/>
          </a:pPr>
          <a:r>
            <a:rPr lang="en-US" sz="1900" kern="1200">
              <a:latin typeface="Calibri"/>
              <a:ea typeface="Calibri"/>
              <a:cs typeface="Calibri"/>
            </a:rPr>
            <a:t>Average loans per item</a:t>
          </a:r>
        </a:p>
      </dsp:txBody>
      <dsp:txXfrm>
        <a:off x="0" y="388719"/>
        <a:ext cx="10515600" cy="1735650"/>
      </dsp:txXfrm>
    </dsp:sp>
    <dsp:sp modelId="{58ACC497-FE50-443C-9E8B-96201587CB9F}">
      <dsp:nvSpPr>
        <dsp:cNvPr id="0" name=""/>
        <dsp:cNvSpPr/>
      </dsp:nvSpPr>
      <dsp:spPr>
        <a:xfrm>
          <a:off x="525780" y="108279"/>
          <a:ext cx="7360920" cy="56088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44550">
            <a:lnSpc>
              <a:spcPct val="90000"/>
            </a:lnSpc>
            <a:spcBef>
              <a:spcPct val="0"/>
            </a:spcBef>
            <a:spcAft>
              <a:spcPct val="35000"/>
            </a:spcAft>
            <a:buNone/>
          </a:pPr>
          <a:r>
            <a:rPr lang="en-US" sz="1900" b="1" kern="1200">
              <a:latin typeface="Calibri"/>
              <a:ea typeface="Calibri"/>
              <a:cs typeface="Calibri"/>
            </a:rPr>
            <a:t>Usage</a:t>
          </a:r>
        </a:p>
      </dsp:txBody>
      <dsp:txXfrm>
        <a:off x="553160" y="135659"/>
        <a:ext cx="7306160" cy="506120"/>
      </dsp:txXfrm>
    </dsp:sp>
    <dsp:sp modelId="{636A744A-1CF9-44ED-AE98-8CF4C1CBD87E}">
      <dsp:nvSpPr>
        <dsp:cNvPr id="0" name=""/>
        <dsp:cNvSpPr/>
      </dsp:nvSpPr>
      <dsp:spPr>
        <a:xfrm>
          <a:off x="0" y="2507409"/>
          <a:ext cx="10515600" cy="1735650"/>
        </a:xfrm>
        <a:prstGeom prst="rect">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395732" rIns="816127" bIns="135128" numCol="1" spcCol="1270" anchor="t" anchorCtr="0">
          <a:noAutofit/>
        </a:bodyPr>
        <a:lstStyle/>
        <a:p>
          <a:pPr marL="171450" lvl="1" indent="-171450" algn="l" defTabSz="844550">
            <a:lnSpc>
              <a:spcPct val="90000"/>
            </a:lnSpc>
            <a:spcBef>
              <a:spcPct val="0"/>
            </a:spcBef>
            <a:spcAft>
              <a:spcPct val="15000"/>
            </a:spcAft>
            <a:buFont typeface="Wingdings" panose="05000000000000000000" pitchFamily="2" charset="2"/>
            <a:buChar char="§"/>
          </a:pPr>
          <a:r>
            <a:rPr lang="en-US" sz="1900" kern="1200">
              <a:latin typeface="Calibri"/>
              <a:ea typeface="Calibri"/>
              <a:cs typeface="Calibri"/>
            </a:rPr>
            <a:t>Recommendations</a:t>
          </a:r>
        </a:p>
        <a:p>
          <a:pPr marL="171450" lvl="1" indent="-171450" algn="l" defTabSz="844550">
            <a:lnSpc>
              <a:spcPct val="90000"/>
            </a:lnSpc>
            <a:spcBef>
              <a:spcPct val="0"/>
            </a:spcBef>
            <a:spcAft>
              <a:spcPct val="15000"/>
            </a:spcAft>
            <a:buFont typeface="Wingdings" panose="05000000000000000000" pitchFamily="2" charset="2"/>
            <a:buChar char="§"/>
          </a:pPr>
          <a:r>
            <a:rPr lang="en-US" sz="1900" kern="1200">
              <a:latin typeface="Calibri"/>
              <a:ea typeface="Calibri"/>
              <a:cs typeface="Calibri"/>
            </a:rPr>
            <a:t>Events</a:t>
          </a:r>
        </a:p>
        <a:p>
          <a:pPr marL="171450" lvl="1" indent="-171450" algn="l" defTabSz="844550" rtl="0">
            <a:lnSpc>
              <a:spcPct val="90000"/>
            </a:lnSpc>
            <a:spcBef>
              <a:spcPct val="0"/>
            </a:spcBef>
            <a:spcAft>
              <a:spcPct val="15000"/>
            </a:spcAft>
            <a:buChar char="•"/>
          </a:pPr>
          <a:r>
            <a:rPr lang="en-US" sz="1900" b="0" kern="1200">
              <a:latin typeface="Calibri"/>
              <a:ea typeface="Calibri"/>
              <a:cs typeface="Calibri"/>
            </a:rPr>
            <a:t>Observation</a:t>
          </a:r>
        </a:p>
        <a:p>
          <a:pPr marL="171450" lvl="1" indent="-171450" algn="l" defTabSz="844550" rtl="0">
            <a:lnSpc>
              <a:spcPct val="90000"/>
            </a:lnSpc>
            <a:spcBef>
              <a:spcPct val="0"/>
            </a:spcBef>
            <a:spcAft>
              <a:spcPct val="15000"/>
            </a:spcAft>
            <a:buChar char="•"/>
          </a:pPr>
          <a:r>
            <a:rPr lang="en-US" sz="1900" kern="1200">
              <a:latin typeface="Calibri"/>
              <a:ea typeface="Calibri"/>
              <a:cs typeface="Calibri"/>
            </a:rPr>
            <a:t>Program visitors</a:t>
          </a:r>
        </a:p>
      </dsp:txBody>
      <dsp:txXfrm>
        <a:off x="0" y="2507409"/>
        <a:ext cx="10515600" cy="1735650"/>
      </dsp:txXfrm>
    </dsp:sp>
    <dsp:sp modelId="{A2DE3AD1-76B6-4D05-B12B-D0D68BB676D9}">
      <dsp:nvSpPr>
        <dsp:cNvPr id="0" name=""/>
        <dsp:cNvSpPr/>
      </dsp:nvSpPr>
      <dsp:spPr>
        <a:xfrm>
          <a:off x="525780" y="2226969"/>
          <a:ext cx="7360920" cy="56088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44550">
            <a:lnSpc>
              <a:spcPct val="90000"/>
            </a:lnSpc>
            <a:spcBef>
              <a:spcPct val="0"/>
            </a:spcBef>
            <a:spcAft>
              <a:spcPct val="35000"/>
            </a:spcAft>
            <a:buNone/>
          </a:pPr>
          <a:r>
            <a:rPr lang="en-US" sz="1900" b="1" kern="1200">
              <a:latin typeface="Calibri"/>
              <a:ea typeface="Calibri"/>
              <a:cs typeface="Calibri"/>
            </a:rPr>
            <a:t>Engagement</a:t>
          </a:r>
        </a:p>
      </dsp:txBody>
      <dsp:txXfrm>
        <a:off x="553160" y="2254349"/>
        <a:ext cx="7306160" cy="506120"/>
      </dsp:txXfrm>
    </dsp:sp>
  </dsp:spTree>
</dsp:drawing>
</file>

<file path=ppt/diagrams/layout1.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CEAAF3-9831-450B-8D59-2C09DB96C8FC}" type="datetimeFigureOut">
              <a:rPr lang="en-US"/>
              <a:t>5/2/2026</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834459-7356-44BF-850D-8B30C4FB3B6B}" type="slidenum">
              <a:rPr/>
              <a:t>‹#›</a:t>
            </a:fld>
            <a:endParaRPr/>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0CD79-FC16-4410-AB61-17F26E6D3BC8}" type="datetimeFigureOut">
              <a:rPr lang="en-US"/>
              <a:t>5/2/2026</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C37BE-C303-496D-B5CD-85F2937540FC}" type="slidenum">
              <a:rPr/>
              <a:t>‹#›</a:t>
            </a:fld>
            <a:endParaRPr/>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0A3C37BE-C303-496D-B5CD-85F2937540FC}" type="slidenum">
              <a:rPr lang="en-US" smtClean="0"/>
              <a:t>1</a:t>
            </a:fld>
            <a:endParaRPr lang="en-US"/>
          </a:p>
        </p:txBody>
      </p:sp>
    </p:spTree>
    <p:extLst>
      <p:ext uri="{BB962C8B-B14F-4D97-AF65-F5344CB8AC3E}">
        <p14:creationId xmlns:p14="http://schemas.microsoft.com/office/powerpoint/2010/main" val="2406150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a:t>11</a:t>
            </a:fld>
            <a:endParaRPr lang="en-US"/>
          </a:p>
        </p:txBody>
      </p:sp>
    </p:spTree>
    <p:extLst>
      <p:ext uri="{BB962C8B-B14F-4D97-AF65-F5344CB8AC3E}">
        <p14:creationId xmlns:p14="http://schemas.microsoft.com/office/powerpoint/2010/main" val="360859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a:t>12</a:t>
            </a:fld>
            <a:endParaRPr lang="en-US"/>
          </a:p>
        </p:txBody>
      </p:sp>
    </p:spTree>
    <p:extLst>
      <p:ext uri="{BB962C8B-B14F-4D97-AF65-F5344CB8AC3E}">
        <p14:creationId xmlns:p14="http://schemas.microsoft.com/office/powerpoint/2010/main" val="2792370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a:solidFill>
                  <a:srgbClr val="000000"/>
                </a:solidFill>
              </a:rPr>
              <a:t>We also look at our average loans per item, which is the number of loans divided by the number of items in the collection. This is really about the bang for our buck in terms of the usage we see for titles we purchase for the collection. Compared to our general collection, Browse items circulate much more frequently.  </a:t>
            </a:r>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a:t>13</a:t>
            </a:fld>
            <a:endParaRPr lang="en-US"/>
          </a:p>
        </p:txBody>
      </p:sp>
    </p:spTree>
    <p:extLst>
      <p:ext uri="{BB962C8B-B14F-4D97-AF65-F5344CB8AC3E}">
        <p14:creationId xmlns:p14="http://schemas.microsoft.com/office/powerpoint/2010/main" val="661070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4A17D-911C-2697-5E8E-F0D45CEA53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86AE1D-AD79-F321-A6E7-2ADD51124C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05A418-E945-426D-BCFE-FCC6D7630094}"/>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CF488C37-885C-0B33-53B8-F9FD238D56C6}"/>
              </a:ext>
            </a:extLst>
          </p:cNvPr>
          <p:cNvSpPr>
            <a:spLocks noGrp="1"/>
          </p:cNvSpPr>
          <p:nvPr>
            <p:ph type="sldNum" sz="quarter" idx="5"/>
          </p:nvPr>
        </p:nvSpPr>
        <p:spPr/>
        <p:txBody>
          <a:bodyPr/>
          <a:lstStyle/>
          <a:p>
            <a:fld id="{D1A9D1D8-259F-42BF-9CBC-07FB0B39E9BD}" type="slidenum">
              <a:rPr lang="en-US"/>
              <a:t>14</a:t>
            </a:fld>
            <a:endParaRPr lang="en-US"/>
          </a:p>
        </p:txBody>
      </p:sp>
    </p:spTree>
    <p:extLst>
      <p:ext uri="{BB962C8B-B14F-4D97-AF65-F5344CB8AC3E}">
        <p14:creationId xmlns:p14="http://schemas.microsoft.com/office/powerpoint/2010/main" val="51058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6090" lvl="1" indent="0">
              <a:buFont typeface="Arial,Sans-Serif"/>
              <a:buNone/>
            </a:pPr>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a:t>15</a:t>
            </a:fld>
            <a:endParaRPr lang="en-US"/>
          </a:p>
        </p:txBody>
      </p:sp>
    </p:spTree>
    <p:extLst>
      <p:ext uri="{BB962C8B-B14F-4D97-AF65-F5344CB8AC3E}">
        <p14:creationId xmlns:p14="http://schemas.microsoft.com/office/powerpoint/2010/main" val="3108419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0A3C37BE-C303-496D-B5CD-85F2937540FC}" type="slidenum">
              <a:rPr lang="en-US"/>
              <a:t>16</a:t>
            </a:fld>
            <a:endParaRPr lang="en-US"/>
          </a:p>
        </p:txBody>
      </p:sp>
    </p:spTree>
    <p:extLst>
      <p:ext uri="{BB962C8B-B14F-4D97-AF65-F5344CB8AC3E}">
        <p14:creationId xmlns:p14="http://schemas.microsoft.com/office/powerpoint/2010/main" val="262491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Bef>
                <a:spcPts val="1000"/>
              </a:spcBef>
              <a:buFont typeface="Wingdings,Sans-Serif"/>
              <a:buNone/>
            </a:pPr>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a:t>18</a:t>
            </a:fld>
            <a:endParaRPr lang="en-US"/>
          </a:p>
        </p:txBody>
      </p:sp>
    </p:spTree>
    <p:extLst>
      <p:ext uri="{BB962C8B-B14F-4D97-AF65-F5344CB8AC3E}">
        <p14:creationId xmlns:p14="http://schemas.microsoft.com/office/powerpoint/2010/main" val="2456206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31610-8A4A-46CA-E540-F2B02E706F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D75014-B802-B8D0-DEA9-05071491CD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FC2B97-F29C-F569-9FEF-FAC551F4D7FB}"/>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476734F2-E009-DFBC-FFFE-112E44480A8B}"/>
              </a:ext>
            </a:extLst>
          </p:cNvPr>
          <p:cNvSpPr>
            <a:spLocks noGrp="1"/>
          </p:cNvSpPr>
          <p:nvPr>
            <p:ph type="sldNum" sz="quarter" idx="5"/>
          </p:nvPr>
        </p:nvSpPr>
        <p:spPr/>
        <p:txBody>
          <a:bodyPr/>
          <a:lstStyle/>
          <a:p>
            <a:fld id="{D1A9D1D8-259F-42BF-9CBC-07FB0B39E9BD}" type="slidenum">
              <a:rPr lang="en-US"/>
              <a:t>19</a:t>
            </a:fld>
            <a:endParaRPr lang="en-US"/>
          </a:p>
        </p:txBody>
      </p:sp>
    </p:spTree>
    <p:extLst>
      <p:ext uri="{BB962C8B-B14F-4D97-AF65-F5344CB8AC3E}">
        <p14:creationId xmlns:p14="http://schemas.microsoft.com/office/powerpoint/2010/main" val="19716197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0A3C37BE-C303-496D-B5CD-85F2937540FC}" type="slidenum">
              <a:rPr lang="en-US"/>
              <a:t>20</a:t>
            </a:fld>
            <a:endParaRPr lang="en-US"/>
          </a:p>
        </p:txBody>
      </p:sp>
    </p:spTree>
    <p:extLst>
      <p:ext uri="{BB962C8B-B14F-4D97-AF65-F5344CB8AC3E}">
        <p14:creationId xmlns:p14="http://schemas.microsoft.com/office/powerpoint/2010/main" val="1323755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a:t>22</a:t>
            </a:fld>
            <a:endParaRPr lang="en-US"/>
          </a:p>
        </p:txBody>
      </p:sp>
    </p:spTree>
    <p:extLst>
      <p:ext uri="{BB962C8B-B14F-4D97-AF65-F5344CB8AC3E}">
        <p14:creationId xmlns:p14="http://schemas.microsoft.com/office/powerpoint/2010/main" val="2736991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D8FBB-EACD-0B7F-E319-7EDF38F52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114CAC-A3B5-13BC-F58D-8EC21C64A8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3307C5-EBAC-2256-8813-F9D378BAA6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0FB205-45EE-8EC7-9FAE-CF2A0942A0F0}"/>
              </a:ext>
            </a:extLst>
          </p:cNvPr>
          <p:cNvSpPr>
            <a:spLocks noGrp="1"/>
          </p:cNvSpPr>
          <p:nvPr>
            <p:ph type="sldNum" sz="quarter" idx="5"/>
          </p:nvPr>
        </p:nvSpPr>
        <p:spPr/>
        <p:txBody>
          <a:bodyPr/>
          <a:lstStyle/>
          <a:p>
            <a:fld id="{D1A9D1D8-259F-42BF-9CBC-07FB0B39E9BD}" type="slidenum">
              <a:rPr lang="en-US"/>
              <a:t>3</a:t>
            </a:fld>
            <a:endParaRPr lang="en-US"/>
          </a:p>
        </p:txBody>
      </p:sp>
    </p:spTree>
    <p:extLst>
      <p:ext uri="{BB962C8B-B14F-4D97-AF65-F5344CB8AC3E}">
        <p14:creationId xmlns:p14="http://schemas.microsoft.com/office/powerpoint/2010/main" val="14134437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a:t>23</a:t>
            </a:fld>
            <a:endParaRPr lang="en-US"/>
          </a:p>
        </p:txBody>
      </p:sp>
    </p:spTree>
    <p:extLst>
      <p:ext uri="{BB962C8B-B14F-4D97-AF65-F5344CB8AC3E}">
        <p14:creationId xmlns:p14="http://schemas.microsoft.com/office/powerpoint/2010/main" val="3360043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0A3C37BE-C303-496D-B5CD-85F2937540FC}" type="slidenum">
              <a:rPr lang="en-US"/>
              <a:t>27</a:t>
            </a:fld>
            <a:endParaRPr lang="en-US"/>
          </a:p>
        </p:txBody>
      </p:sp>
    </p:spTree>
    <p:extLst>
      <p:ext uri="{BB962C8B-B14F-4D97-AF65-F5344CB8AC3E}">
        <p14:creationId xmlns:p14="http://schemas.microsoft.com/office/powerpoint/2010/main" val="10532751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AFB1A-10D0-0CAA-94A3-D2FE19DFC2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9695FE-B9A4-70CF-7008-CFD231CFE2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5495AD-3028-D266-F0A4-EDFB4F95344E}"/>
              </a:ext>
            </a:extLst>
          </p:cNvPr>
          <p:cNvSpPr>
            <a:spLocks noGrp="1"/>
          </p:cNvSpPr>
          <p:nvPr>
            <p:ph type="body" idx="1"/>
          </p:nvPr>
        </p:nvSpPr>
        <p:spPr/>
        <p:txBody>
          <a:bodyPr/>
          <a:lstStyle/>
          <a:p>
            <a:endParaRPr lang="en-US" dirty="0"/>
          </a:p>
          <a:p>
            <a:endParaRPr lang="en-US" dirty="0">
              <a:cs typeface="Calibri"/>
            </a:endParaRPr>
          </a:p>
        </p:txBody>
      </p:sp>
      <p:sp>
        <p:nvSpPr>
          <p:cNvPr id="4" name="Slide Number Placeholder 3">
            <a:extLst>
              <a:ext uri="{FF2B5EF4-FFF2-40B4-BE49-F238E27FC236}">
                <a16:creationId xmlns:a16="http://schemas.microsoft.com/office/drawing/2014/main" id="{16FD527D-4289-C3E2-F35D-2E0FA6B84BA6}"/>
              </a:ext>
            </a:extLst>
          </p:cNvPr>
          <p:cNvSpPr>
            <a:spLocks noGrp="1"/>
          </p:cNvSpPr>
          <p:nvPr>
            <p:ph type="sldNum" sz="quarter" idx="5"/>
          </p:nvPr>
        </p:nvSpPr>
        <p:spPr/>
        <p:txBody>
          <a:bodyPr/>
          <a:lstStyle/>
          <a:p>
            <a:fld id="{D1A9D1D8-259F-42BF-9CBC-07FB0B39E9BD}" type="slidenum">
              <a:rPr lang="en-US"/>
              <a:t>28</a:t>
            </a:fld>
            <a:endParaRPr lang="en-US"/>
          </a:p>
        </p:txBody>
      </p:sp>
    </p:spTree>
    <p:extLst>
      <p:ext uri="{BB962C8B-B14F-4D97-AF65-F5344CB8AC3E}">
        <p14:creationId xmlns:p14="http://schemas.microsoft.com/office/powerpoint/2010/main" val="14263275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Bef>
                <a:spcPts val="1000"/>
              </a:spcBef>
              <a:buFont typeface="Wingdings,Sans-Serif"/>
              <a:buNone/>
            </a:pPr>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a:t>29</a:t>
            </a:fld>
            <a:endParaRPr lang="en-US"/>
          </a:p>
        </p:txBody>
      </p:sp>
    </p:spTree>
    <p:extLst>
      <p:ext uri="{BB962C8B-B14F-4D97-AF65-F5344CB8AC3E}">
        <p14:creationId xmlns:p14="http://schemas.microsoft.com/office/powerpoint/2010/main" val="3193107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a:t>4</a:t>
            </a:fld>
            <a:endParaRPr lang="en-US"/>
          </a:p>
        </p:txBody>
      </p:sp>
    </p:spTree>
    <p:extLst>
      <p:ext uri="{BB962C8B-B14F-4D97-AF65-F5344CB8AC3E}">
        <p14:creationId xmlns:p14="http://schemas.microsoft.com/office/powerpoint/2010/main" val="67826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lnSpc>
                <a:spcPct val="90000"/>
              </a:lnSpc>
              <a:spcBef>
                <a:spcPts val="1000"/>
              </a:spcBef>
            </a:pPr>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a:t>5</a:t>
            </a:fld>
            <a:endParaRPr lang="en-US"/>
          </a:p>
        </p:txBody>
      </p:sp>
    </p:spTree>
    <p:extLst>
      <p:ext uri="{BB962C8B-B14F-4D97-AF65-F5344CB8AC3E}">
        <p14:creationId xmlns:p14="http://schemas.microsoft.com/office/powerpoint/2010/main" val="3660317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a:t>6</a:t>
            </a:fld>
            <a:endParaRPr lang="en-US"/>
          </a:p>
        </p:txBody>
      </p:sp>
    </p:spTree>
    <p:extLst>
      <p:ext uri="{BB962C8B-B14F-4D97-AF65-F5344CB8AC3E}">
        <p14:creationId xmlns:p14="http://schemas.microsoft.com/office/powerpoint/2010/main" val="3148966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a:t>7</a:t>
            </a:fld>
            <a:endParaRPr lang="en-US"/>
          </a:p>
        </p:txBody>
      </p:sp>
    </p:spTree>
    <p:extLst>
      <p:ext uri="{BB962C8B-B14F-4D97-AF65-F5344CB8AC3E}">
        <p14:creationId xmlns:p14="http://schemas.microsoft.com/office/powerpoint/2010/main" val="3723381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1A9D1D8-259F-42BF-9CBC-07FB0B39E9BD}" type="slidenum">
              <a:rPr lang="en-US"/>
              <a:t>8</a:t>
            </a:fld>
            <a:endParaRPr lang="en-US"/>
          </a:p>
        </p:txBody>
      </p:sp>
    </p:spTree>
    <p:extLst>
      <p:ext uri="{BB962C8B-B14F-4D97-AF65-F5344CB8AC3E}">
        <p14:creationId xmlns:p14="http://schemas.microsoft.com/office/powerpoint/2010/main" val="3925111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a:t>9</a:t>
            </a:fld>
            <a:endParaRPr lang="en-US"/>
          </a:p>
        </p:txBody>
      </p:sp>
    </p:spTree>
    <p:extLst>
      <p:ext uri="{BB962C8B-B14F-4D97-AF65-F5344CB8AC3E}">
        <p14:creationId xmlns:p14="http://schemas.microsoft.com/office/powerpoint/2010/main" val="4254957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a:t>10</a:t>
            </a:fld>
            <a:endParaRPr lang="en-US"/>
          </a:p>
        </p:txBody>
      </p:sp>
    </p:spTree>
    <p:extLst>
      <p:ext uri="{BB962C8B-B14F-4D97-AF65-F5344CB8AC3E}">
        <p14:creationId xmlns:p14="http://schemas.microsoft.com/office/powerpoint/2010/main" val="456061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5/2/2026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16348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44806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05524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87450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5/2/2026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7777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5/2/2026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66900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5/2/2026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35372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5/2/2026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44357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5/2/2026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75729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84990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68135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64DE79-268F-4C1A-8933-263129D2AF90}" type="datetimeFigureOut">
              <a:rPr lang="en-US" dirty="0"/>
              <a:t>5/2/2026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039016005"/>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idx="4294967295"/>
          </p:nvPr>
        </p:nvSpPr>
        <p:spPr>
          <a:xfrm>
            <a:off x="426203" y="1295400"/>
            <a:ext cx="5734050" cy="2219325"/>
          </a:xfrm>
        </p:spPr>
        <p:txBody>
          <a:bodyPr anchor="ctr">
            <a:noAutofit/>
          </a:bodyPr>
          <a:lstStyle/>
          <a:p>
            <a:r>
              <a:rPr lang="en-US" sz="3600" b="1" dirty="0">
                <a:latin typeface="Calibri"/>
                <a:ea typeface="Calibri"/>
                <a:cs typeface="Calibri"/>
              </a:rPr>
              <a:t>Building Community Narratives: The Power of </a:t>
            </a:r>
            <a:r>
              <a:rPr lang="en-US" sz="3600" b="1">
                <a:latin typeface="Calibri"/>
                <a:ea typeface="Calibri"/>
                <a:cs typeface="Calibri"/>
              </a:rPr>
              <a:t>Inclusion in the Bobcat </a:t>
            </a:r>
            <a:r>
              <a:rPr lang="en-US" sz="3600" b="1" dirty="0">
                <a:latin typeface="Calibri"/>
                <a:ea typeface="Calibri"/>
                <a:cs typeface="Calibri"/>
              </a:rPr>
              <a:t>Browse Collection</a:t>
            </a:r>
          </a:p>
        </p:txBody>
      </p:sp>
      <p:sp>
        <p:nvSpPr>
          <p:cNvPr id="7" name="Subtitle 6"/>
          <p:cNvSpPr>
            <a:spLocks noGrp="1"/>
          </p:cNvSpPr>
          <p:nvPr>
            <p:ph type="subTitle" idx="4294967295"/>
          </p:nvPr>
        </p:nvSpPr>
        <p:spPr>
          <a:xfrm>
            <a:off x="0" y="3925888"/>
            <a:ext cx="6534273" cy="1542073"/>
          </a:xfrm>
        </p:spPr>
        <p:txBody>
          <a:bodyPr vert="horz" lIns="91440" tIns="45720" rIns="91440" bIns="45720" rtlCol="0" anchor="t">
            <a:noAutofit/>
          </a:bodyPr>
          <a:lstStyle/>
          <a:p>
            <a:pPr marL="0" indent="0">
              <a:buNone/>
            </a:pPr>
            <a:r>
              <a:rPr lang="en-US" sz="1500" dirty="0"/>
              <a:t> </a:t>
            </a:r>
            <a:r>
              <a:rPr lang="en-US" sz="2400">
                <a:latin typeface="Calibri"/>
                <a:ea typeface="Calibri"/>
                <a:cs typeface="Calibri"/>
              </a:rPr>
              <a:t>   </a:t>
            </a:r>
            <a:r>
              <a:rPr lang="en-US" sz="2000">
                <a:latin typeface="Calibri"/>
                <a:ea typeface="Calibri"/>
                <a:cs typeface="Calibri"/>
              </a:rPr>
              <a:t>The Acquisitions Institute at Timberline Lodge</a:t>
            </a:r>
          </a:p>
          <a:p>
            <a:pPr marL="0" indent="0">
              <a:buNone/>
            </a:pPr>
            <a:r>
              <a:rPr lang="en-US" sz="2000">
                <a:latin typeface="Calibri"/>
                <a:ea typeface="Calibri"/>
                <a:cs typeface="Calibri"/>
              </a:rPr>
              <a:t>       Monday, May 18, 2026</a:t>
            </a:r>
          </a:p>
          <a:p>
            <a:pPr marL="0" indent="0">
              <a:buNone/>
            </a:pPr>
            <a:r>
              <a:rPr lang="en-US" sz="2000" dirty="0">
                <a:latin typeface="Calibri"/>
                <a:ea typeface="Calibri"/>
                <a:cs typeface="Calibri"/>
              </a:rPr>
              <a:t>       Rachelle McLain, Collection </a:t>
            </a:r>
            <a:r>
              <a:rPr lang="en-US" sz="2000">
                <a:latin typeface="Calibri"/>
                <a:ea typeface="Calibri"/>
                <a:cs typeface="Calibri"/>
              </a:rPr>
              <a:t>Development Librarian</a:t>
            </a:r>
            <a:r>
              <a:rPr lang="en-US" sz="2000" dirty="0">
                <a:latin typeface="Calibri"/>
                <a:ea typeface="Calibri"/>
                <a:cs typeface="Calibri"/>
              </a:rPr>
              <a:t>, </a:t>
            </a:r>
            <a:endParaRPr lang="en-US" sz="2000" dirty="0">
              <a:latin typeface="Aptos" panose="02110004020202020204"/>
              <a:ea typeface="Calibri"/>
              <a:cs typeface="Calibri"/>
            </a:endParaRPr>
          </a:p>
          <a:p>
            <a:pPr marL="0" indent="0">
              <a:buNone/>
            </a:pPr>
            <a:r>
              <a:rPr lang="en-US" sz="2000">
                <a:latin typeface="Calibri"/>
                <a:ea typeface="Calibri"/>
                <a:cs typeface="Calibri"/>
              </a:rPr>
              <a:t>       MSU </a:t>
            </a:r>
            <a:r>
              <a:rPr lang="en-US" sz="2000" dirty="0">
                <a:latin typeface="Calibri"/>
                <a:ea typeface="Calibri"/>
                <a:cs typeface="Calibri"/>
              </a:rPr>
              <a:t>Library</a:t>
            </a:r>
            <a:endParaRPr lang="en-US" sz="2000"/>
          </a:p>
        </p:txBody>
      </p:sp>
      <p:pic>
        <p:nvPicPr>
          <p:cNvPr id="8" name="Picture Placeholder 7" descr="A room with chairs and bookshelves&#10;&#10;AI-generated content may be incorrect.">
            <a:extLst>
              <a:ext uri="{FF2B5EF4-FFF2-40B4-BE49-F238E27FC236}">
                <a16:creationId xmlns:a16="http://schemas.microsoft.com/office/drawing/2014/main" id="{E03111F4-4C3C-E657-2223-55B25C2C20CB}"/>
              </a:ext>
            </a:extLst>
          </p:cNvPr>
          <p:cNvPicPr>
            <a:picLocks noGrp="1" noChangeAspect="1"/>
          </p:cNvPicPr>
          <p:nvPr>
            <p:ph type="pic" sz="quarter" idx="4294967295"/>
          </p:nvPr>
        </p:nvPicPr>
        <p:blipFill>
          <a:blip r:embed="rId3"/>
          <a:srcRect l="19710" r="19710"/>
          <a:stretch/>
        </p:blipFill>
        <p:spPr>
          <a:xfrm rot="5400000">
            <a:off x="7001979" y="902992"/>
            <a:ext cx="4208462" cy="5210175"/>
          </a:xfrm>
          <a:prstGeom prst="rect">
            <a:avLst/>
          </a:prstGeom>
          <a:solidFill>
            <a:srgbClr val="514843">
              <a:lumMod val="20000"/>
              <a:lumOff val="80000"/>
            </a:srgbClr>
          </a:solidFill>
        </p:spPr>
      </p:pic>
      <p:pic>
        <p:nvPicPr>
          <p:cNvPr id="1028" name="Picture 4" descr="Blue text on a black background&#10;&#10;Description automatically generated">
            <a:extLst>
              <a:ext uri="{FF2B5EF4-FFF2-40B4-BE49-F238E27FC236}">
                <a16:creationId xmlns:a16="http://schemas.microsoft.com/office/drawing/2014/main" id="{75414920-7542-1937-0594-B94818567B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900" y="5753289"/>
            <a:ext cx="4458130" cy="733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13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498B5-C80B-89BD-19CC-6E8FBEEEEC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576FD6-29E4-8314-9DF1-8485E8961DE7}"/>
              </a:ext>
            </a:extLst>
          </p:cNvPr>
          <p:cNvSpPr>
            <a:spLocks noGrp="1"/>
          </p:cNvSpPr>
          <p:nvPr>
            <p:ph type="title"/>
          </p:nvPr>
        </p:nvSpPr>
        <p:spPr/>
        <p:txBody>
          <a:bodyPr>
            <a:normAutofit/>
          </a:bodyPr>
          <a:lstStyle/>
          <a:p>
            <a:r>
              <a:rPr lang="en-US" sz="3600" b="1" dirty="0">
                <a:latin typeface="Calibri"/>
                <a:ea typeface="Calibri"/>
                <a:cs typeface="Calibri"/>
              </a:rPr>
              <a:t>Who Is It For? Who Uses It?</a:t>
            </a:r>
          </a:p>
        </p:txBody>
      </p:sp>
      <p:graphicFrame>
        <p:nvGraphicFramePr>
          <p:cNvPr id="3" name="Content Placeholder 3">
            <a:extLst>
              <a:ext uri="{FF2B5EF4-FFF2-40B4-BE49-F238E27FC236}">
                <a16:creationId xmlns:a16="http://schemas.microsoft.com/office/drawing/2014/main" id="{67713FAE-03C8-69BD-4BDF-A47CA2E924C5}"/>
              </a:ext>
            </a:extLst>
          </p:cNvPr>
          <p:cNvGraphicFramePr>
            <a:graphicFrameLocks noGrp="1"/>
          </p:cNvGraphicFramePr>
          <p:nvPr>
            <p:extLst>
              <p:ext uri="{D42A27DB-BD31-4B8C-83A1-F6EECF244321}">
                <p14:modId xmlns:p14="http://schemas.microsoft.com/office/powerpoint/2010/main" val="1935993989"/>
              </p:ext>
            </p:extLst>
          </p:nvPr>
        </p:nvGraphicFramePr>
        <p:xfrm>
          <a:off x="631326" y="1513754"/>
          <a:ext cx="10927829" cy="4941650"/>
        </p:xfrm>
        <a:graphic>
          <a:graphicData uri="http://schemas.openxmlformats.org/drawingml/2006/chart">
            <c:chart xmlns:c="http://schemas.openxmlformats.org/drawingml/2006/chart" xmlns:r="http://schemas.openxmlformats.org/officeDocument/2006/relationships" r:id="rId3"/>
          </a:graphicData>
        </a:graphic>
      </p:graphicFrame>
      <p:pic>
        <p:nvPicPr>
          <p:cNvPr id="14340" name="Picture 4" descr="Blue text on a black background&#10;&#10;Description automatically generated">
            <a:extLst>
              <a:ext uri="{FF2B5EF4-FFF2-40B4-BE49-F238E27FC236}">
                <a16:creationId xmlns:a16="http://schemas.microsoft.com/office/drawing/2014/main" id="{0F83A97A-4991-FAB5-CF80-4628B312D1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3982" y="5983165"/>
            <a:ext cx="28956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471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2D21D-DFFD-9BB9-2C95-68DA475A06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420EC0-D305-5C5A-71B4-5BC31CBE6F0A}"/>
              </a:ext>
            </a:extLst>
          </p:cNvPr>
          <p:cNvSpPr>
            <a:spLocks noGrp="1"/>
          </p:cNvSpPr>
          <p:nvPr>
            <p:ph type="title"/>
          </p:nvPr>
        </p:nvSpPr>
        <p:spPr>
          <a:xfrm>
            <a:off x="838200" y="111125"/>
            <a:ext cx="10515600" cy="1325563"/>
          </a:xfrm>
        </p:spPr>
        <p:txBody>
          <a:bodyPr anchor="b">
            <a:normAutofit/>
          </a:bodyPr>
          <a:lstStyle/>
          <a:p>
            <a:r>
              <a:rPr lang="en-US" sz="3600" b="1">
                <a:latin typeface="Calibri"/>
                <a:ea typeface="Calibri"/>
                <a:cs typeface="Calibri"/>
              </a:rPr>
              <a:t>Circulation</a:t>
            </a:r>
          </a:p>
        </p:txBody>
      </p:sp>
      <p:graphicFrame>
        <p:nvGraphicFramePr>
          <p:cNvPr id="3" name="Chart 2">
            <a:extLst>
              <a:ext uri="{FF2B5EF4-FFF2-40B4-BE49-F238E27FC236}">
                <a16:creationId xmlns:a16="http://schemas.microsoft.com/office/drawing/2014/main" id="{67BF6913-4DF9-35EC-5333-171CDD8880B8}"/>
              </a:ext>
            </a:extLst>
          </p:cNvPr>
          <p:cNvGraphicFramePr/>
          <p:nvPr>
            <p:extLst>
              <p:ext uri="{D42A27DB-BD31-4B8C-83A1-F6EECF244321}">
                <p14:modId xmlns:p14="http://schemas.microsoft.com/office/powerpoint/2010/main" val="2514710163"/>
              </p:ext>
            </p:extLst>
          </p:nvPr>
        </p:nvGraphicFramePr>
        <p:xfrm>
          <a:off x="489335" y="1431493"/>
          <a:ext cx="11216600" cy="4867662"/>
        </p:xfrm>
        <a:graphic>
          <a:graphicData uri="http://schemas.openxmlformats.org/drawingml/2006/chart">
            <c:chart xmlns:c="http://schemas.openxmlformats.org/drawingml/2006/chart" xmlns:r="http://schemas.openxmlformats.org/officeDocument/2006/relationships" r:id="rId3"/>
          </a:graphicData>
        </a:graphic>
      </p:graphicFrame>
      <p:pic>
        <p:nvPicPr>
          <p:cNvPr id="15362" name="Picture 2" descr="Blue text on a black background&#10;&#10;Description automatically generated">
            <a:extLst>
              <a:ext uri="{FF2B5EF4-FFF2-40B4-BE49-F238E27FC236}">
                <a16:creationId xmlns:a16="http://schemas.microsoft.com/office/drawing/2014/main" id="{2291DE18-0FA4-7080-028A-437A49AF89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2988" y="6167420"/>
            <a:ext cx="28956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540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CD15604D-62EC-6BCB-B755-BA43F66EED60}"/>
              </a:ext>
            </a:extLst>
          </p:cNvPr>
          <p:cNvGraphicFramePr/>
          <p:nvPr>
            <p:extLst>
              <p:ext uri="{D42A27DB-BD31-4B8C-83A1-F6EECF244321}">
                <p14:modId xmlns:p14="http://schemas.microsoft.com/office/powerpoint/2010/main" val="2500645962"/>
              </p:ext>
            </p:extLst>
          </p:nvPr>
        </p:nvGraphicFramePr>
        <p:xfrm>
          <a:off x="645464" y="263769"/>
          <a:ext cx="10898105" cy="5901854"/>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descr="Blue text on a black background&#10;&#10;Description automatically generated">
            <a:extLst>
              <a:ext uri="{FF2B5EF4-FFF2-40B4-BE49-F238E27FC236}">
                <a16:creationId xmlns:a16="http://schemas.microsoft.com/office/drawing/2014/main" id="{F94089CA-D8F5-3A9E-4D63-F33F6FA84B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9136" y="5924550"/>
            <a:ext cx="28956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71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B9B2EA8D-E942-68B2-5538-5FC87EB2D9F9}"/>
              </a:ext>
            </a:extLst>
          </p:cNvPr>
          <p:cNvGraphicFramePr/>
          <p:nvPr>
            <p:extLst>
              <p:ext uri="{D42A27DB-BD31-4B8C-83A1-F6EECF244321}">
                <p14:modId xmlns:p14="http://schemas.microsoft.com/office/powerpoint/2010/main" val="4156492586"/>
              </p:ext>
            </p:extLst>
          </p:nvPr>
        </p:nvGraphicFramePr>
        <p:xfrm>
          <a:off x="280416" y="-1485"/>
          <a:ext cx="11631168" cy="6528816"/>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descr="Blue text on a black background&#10;&#10;Description automatically generated">
            <a:extLst>
              <a:ext uri="{FF2B5EF4-FFF2-40B4-BE49-F238E27FC236}">
                <a16:creationId xmlns:a16="http://schemas.microsoft.com/office/drawing/2014/main" id="{5FD6286F-4422-67AD-305D-3CF5A26FA2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0828" y="6041781"/>
            <a:ext cx="28956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084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FAE38-30E3-28C8-5E01-E9EF1FCFC078}"/>
            </a:ext>
          </a:extLst>
        </p:cNvPr>
        <p:cNvGrpSpPr/>
        <p:nvPr/>
      </p:nvGrpSpPr>
      <p:grpSpPr>
        <a:xfrm>
          <a:off x="0" y="0"/>
          <a:ext cx="0" cy="0"/>
          <a:chOff x="0" y="0"/>
          <a:chExt cx="0" cy="0"/>
        </a:xfrm>
      </p:grpSpPr>
      <p:sp>
        <p:nvSpPr>
          <p:cNvPr id="12" name="Oval 11">
            <a:extLst>
              <a:ext uri="{FF2B5EF4-FFF2-40B4-BE49-F238E27FC236}">
                <a16:creationId xmlns:a16="http://schemas.microsoft.com/office/drawing/2014/main" id="{E85EA2A9-D465-CF0A-76BE-74A9DD80FBF4}"/>
              </a:ext>
            </a:extLst>
          </p:cNvPr>
          <p:cNvSpPr/>
          <p:nvPr/>
        </p:nvSpPr>
        <p:spPr>
          <a:xfrm>
            <a:off x="7156724" y="1359114"/>
            <a:ext cx="3968870" cy="4112574"/>
          </a:xfrm>
          <a:prstGeom prst="ellipse">
            <a:avLst/>
          </a:prstGeom>
          <a:solidFill>
            <a:schemeClr val="bg1"/>
          </a:solidFill>
          <a:ln w="76200">
            <a:solidFill>
              <a:srgbClr val="F3B80F"/>
            </a:solidFill>
          </a:ln>
        </p:spPr>
        <p:style>
          <a:lnRef idx="2">
            <a:schemeClr val="accent5">
              <a:shade val="50000"/>
            </a:schemeClr>
          </a:lnRef>
          <a:fillRef idx="1">
            <a:schemeClr val="accent5"/>
          </a:fillRef>
          <a:effectRef idx="0">
            <a:schemeClr val="accent5"/>
          </a:effectRef>
          <a:fontRef idx="minor">
            <a:schemeClr val="lt1"/>
          </a:fontRef>
        </p:style>
        <p:txBody>
          <a:bodyPr lIns="0" tIns="0" rIns="0" bIns="0" rtlCol="0" anchor="ctr"/>
          <a:lstStyle/>
          <a:p>
            <a:pPr algn="ctr" defTabSz="905256">
              <a:spcAft>
                <a:spcPts val="600"/>
              </a:spcAft>
            </a:pPr>
            <a:r>
              <a:rPr lang="en-US" sz="4000" b="1" dirty="0">
                <a:solidFill>
                  <a:schemeClr val="tx1"/>
                </a:solidFill>
                <a:latin typeface="Calibri"/>
                <a:ea typeface="Calibri"/>
                <a:cs typeface="Calibri"/>
              </a:rPr>
              <a:t>Making Bobcat </a:t>
            </a:r>
            <a:r>
              <a:rPr lang="en-US" sz="4000" b="1">
                <a:solidFill>
                  <a:schemeClr val="tx1"/>
                </a:solidFill>
                <a:latin typeface="Calibri"/>
                <a:ea typeface="Calibri"/>
                <a:cs typeface="Calibri"/>
              </a:rPr>
              <a:t>Browse Inclusive and Dynamic!</a:t>
            </a:r>
          </a:p>
        </p:txBody>
      </p:sp>
      <p:pic>
        <p:nvPicPr>
          <p:cNvPr id="12290" name="Picture 2" descr="Blue text on a black background&#10;&#10;Description automatically generated">
            <a:extLst>
              <a:ext uri="{FF2B5EF4-FFF2-40B4-BE49-F238E27FC236}">
                <a16:creationId xmlns:a16="http://schemas.microsoft.com/office/drawing/2014/main" id="{13A427A4-005C-7FAC-BB46-F06E3DBAC5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2166" y="6194844"/>
            <a:ext cx="28956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white cat reading a book under a tree&#10;&#10;AI-generated content may be incorrect.">
            <a:extLst>
              <a:ext uri="{FF2B5EF4-FFF2-40B4-BE49-F238E27FC236}">
                <a16:creationId xmlns:a16="http://schemas.microsoft.com/office/drawing/2014/main" id="{4F2957D6-B8EC-1A86-AD81-7DECD898D7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994" y="1264786"/>
            <a:ext cx="4920023" cy="4929668"/>
          </a:xfrm>
          <a:prstGeom prst="rect">
            <a:avLst/>
          </a:prstGeom>
        </p:spPr>
      </p:pic>
    </p:spTree>
    <p:extLst>
      <p:ext uri="{BB962C8B-B14F-4D97-AF65-F5344CB8AC3E}">
        <p14:creationId xmlns:p14="http://schemas.microsoft.com/office/powerpoint/2010/main" val="145524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17F1B-6432-40CD-43E3-9A9B825EFD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155AA6-C3B0-3D8D-ED79-1B668609CBA3}"/>
              </a:ext>
            </a:extLst>
          </p:cNvPr>
          <p:cNvSpPr>
            <a:spLocks noGrp="1"/>
          </p:cNvSpPr>
          <p:nvPr>
            <p:ph type="title"/>
          </p:nvPr>
        </p:nvSpPr>
        <p:spPr>
          <a:xfrm>
            <a:off x="839788" y="321500"/>
            <a:ext cx="7147250" cy="1015653"/>
          </a:xfrm>
        </p:spPr>
        <p:txBody>
          <a:bodyPr anchor="b">
            <a:normAutofit/>
          </a:bodyPr>
          <a:lstStyle/>
          <a:p>
            <a:r>
              <a:rPr lang="en-US" sz="3600" b="1">
                <a:latin typeface="Calibri"/>
                <a:ea typeface="Calibri"/>
                <a:cs typeface="Calibri"/>
              </a:rPr>
              <a:t>How Do We Make it Dynamic?</a:t>
            </a:r>
          </a:p>
        </p:txBody>
      </p:sp>
      <p:pic>
        <p:nvPicPr>
          <p:cNvPr id="4" name="Content Placeholder 3" descr="A cat reading a book&#10;&#10;AI-generated content may be incorrect.">
            <a:extLst>
              <a:ext uri="{FF2B5EF4-FFF2-40B4-BE49-F238E27FC236}">
                <a16:creationId xmlns:a16="http://schemas.microsoft.com/office/drawing/2014/main" id="{0A998BA1-7448-1FC1-31E1-02F7B5705CFA}"/>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10520" b="10520"/>
          <a:stretch/>
        </p:blipFill>
        <p:spPr>
          <a:xfrm>
            <a:off x="5089243" y="1435349"/>
            <a:ext cx="6172200" cy="4873625"/>
          </a:xfrm>
          <a:noFill/>
        </p:spPr>
      </p:pic>
      <p:sp>
        <p:nvSpPr>
          <p:cNvPr id="15" name="Text Placeholder 2">
            <a:extLst>
              <a:ext uri="{FF2B5EF4-FFF2-40B4-BE49-F238E27FC236}">
                <a16:creationId xmlns:a16="http://schemas.microsoft.com/office/drawing/2014/main" id="{65F99B1D-31D1-5ED0-5E46-4887A331B03E}"/>
              </a:ext>
            </a:extLst>
          </p:cNvPr>
          <p:cNvSpPr>
            <a:spLocks noGrp="1"/>
          </p:cNvSpPr>
          <p:nvPr>
            <p:ph type="body" sz="half" idx="2"/>
          </p:nvPr>
        </p:nvSpPr>
        <p:spPr>
          <a:xfrm>
            <a:off x="1136214" y="1714239"/>
            <a:ext cx="3648075" cy="5467350"/>
          </a:xfrm>
        </p:spPr>
        <p:txBody>
          <a:bodyPr vert="horz" lIns="0" tIns="45720" rIns="0" bIns="45720" rtlCol="0" anchor="t">
            <a:noAutofit/>
          </a:bodyPr>
          <a:lstStyle/>
          <a:p>
            <a:pPr marL="285750" indent="-285750">
              <a:buFont typeface="Wingdings" panose="05000000000000000000" pitchFamily="2" charset="2"/>
              <a:buChar char="§"/>
            </a:pPr>
            <a:r>
              <a:rPr lang="en-US" sz="2400" dirty="0">
                <a:latin typeface="Calibri"/>
                <a:ea typeface="Calibri"/>
                <a:cs typeface="Calibri"/>
              </a:rPr>
              <a:t>Deselection twice per year</a:t>
            </a:r>
          </a:p>
          <a:p>
            <a:pPr marL="285750" indent="-285750">
              <a:buFont typeface="Wingdings" panose="05000000000000000000" pitchFamily="2" charset="2"/>
              <a:buChar char="§"/>
            </a:pPr>
            <a:r>
              <a:rPr lang="en-US" sz="2400" dirty="0">
                <a:latin typeface="Calibri"/>
                <a:ea typeface="Calibri"/>
                <a:cs typeface="Calibri"/>
              </a:rPr>
              <a:t>Highlight new books</a:t>
            </a:r>
          </a:p>
          <a:p>
            <a:pPr marL="285750" indent="-285750">
              <a:buFont typeface="Wingdings" panose="05000000000000000000" pitchFamily="2" charset="2"/>
              <a:buChar char="§"/>
            </a:pPr>
            <a:r>
              <a:rPr lang="en-US" sz="2400" dirty="0">
                <a:latin typeface="Calibri"/>
                <a:ea typeface="Calibri"/>
                <a:cs typeface="Calibri"/>
              </a:rPr>
              <a:t>Ensure we are collecting MSU authors</a:t>
            </a:r>
          </a:p>
          <a:p>
            <a:pPr marL="285750" indent="-285750">
              <a:buFont typeface="Wingdings" panose="05000000000000000000" pitchFamily="2" charset="2"/>
              <a:buChar char="§"/>
            </a:pPr>
            <a:r>
              <a:rPr lang="en-US" sz="2400" dirty="0">
                <a:latin typeface="Calibri"/>
                <a:ea typeface="Calibri"/>
                <a:cs typeface="Calibri"/>
              </a:rPr>
              <a:t>Bobcat Browse book group</a:t>
            </a:r>
          </a:p>
          <a:p>
            <a:pPr marL="285750" indent="-285750">
              <a:buFont typeface="Wingdings" panose="05000000000000000000" pitchFamily="2" charset="2"/>
              <a:buChar char="§"/>
            </a:pPr>
            <a:r>
              <a:rPr lang="en-US" sz="2400" dirty="0">
                <a:latin typeface="Calibri"/>
                <a:ea typeface="Calibri"/>
                <a:cs typeface="Calibri"/>
              </a:rPr>
              <a:t>Multiple methods for recommendations</a:t>
            </a:r>
          </a:p>
          <a:p>
            <a:pPr marL="285750" indent="-285750">
              <a:buFont typeface="Wingdings" panose="05000000000000000000" pitchFamily="2" charset="2"/>
              <a:buChar char="§"/>
            </a:pPr>
            <a:r>
              <a:rPr lang="en-US" sz="2400" dirty="0">
                <a:latin typeface="Calibri"/>
                <a:ea typeface="Calibri"/>
                <a:cs typeface="Calibri"/>
              </a:rPr>
              <a:t>Shortened loan period to three weeks</a:t>
            </a:r>
          </a:p>
          <a:p>
            <a:pPr marL="285750" indent="-285750">
              <a:buFont typeface="Wingdings" panose="05000000000000000000" pitchFamily="2" charset="2"/>
              <a:buChar char="§"/>
            </a:pPr>
            <a:r>
              <a:rPr lang="en-US" sz="2400">
                <a:latin typeface="Calibri"/>
                <a:ea typeface="Calibri"/>
                <a:cs typeface="Calibri"/>
              </a:rPr>
              <a:t>Integrate with other library </a:t>
            </a:r>
            <a:r>
              <a:rPr lang="en-US" sz="2400" dirty="0">
                <a:latin typeface="Calibri"/>
                <a:ea typeface="Calibri"/>
                <a:cs typeface="Calibri"/>
              </a:rPr>
              <a:t>outreach effort</a:t>
            </a:r>
            <a:r>
              <a:rPr lang="en-US" sz="2400" dirty="0"/>
              <a:t>s</a:t>
            </a:r>
          </a:p>
        </p:txBody>
      </p:sp>
      <p:pic>
        <p:nvPicPr>
          <p:cNvPr id="18434" name="Picture 2" descr="Blue text on a black background&#10;&#10;Description automatically generated">
            <a:extLst>
              <a:ext uri="{FF2B5EF4-FFF2-40B4-BE49-F238E27FC236}">
                <a16:creationId xmlns:a16="http://schemas.microsoft.com/office/drawing/2014/main" id="{25437383-FF42-ADC1-B338-3F662FCC5B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6581" y="6305550"/>
            <a:ext cx="28956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861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r>
              <a:rPr lang="en-US" sz="3600" b="1">
                <a:latin typeface="Calibri"/>
                <a:ea typeface="Calibri"/>
                <a:cs typeface="Calibri"/>
              </a:rPr>
              <a:t>How Do We Make It Inclusive?</a:t>
            </a:r>
          </a:p>
        </p:txBody>
      </p:sp>
      <p:pic>
        <p:nvPicPr>
          <p:cNvPr id="5" name="Picture Placeholder 4" descr="A cartoon of a cat reading a book under a tree&#10;&#10;AI-generated content may be incorrect.">
            <a:extLst>
              <a:ext uri="{FF2B5EF4-FFF2-40B4-BE49-F238E27FC236}">
                <a16:creationId xmlns:a16="http://schemas.microsoft.com/office/drawing/2014/main" id="{F6BF0EF5-DD5F-0BBC-0F5B-395CFC17AC1B}"/>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253331" y="1825625"/>
            <a:ext cx="4351338" cy="4351338"/>
          </a:xfrm>
          <a:noFill/>
        </p:spPr>
      </p:pic>
      <p:sp>
        <p:nvSpPr>
          <p:cNvPr id="14" name="Content Placeholder 3">
            <a:extLst>
              <a:ext uri="{FF2B5EF4-FFF2-40B4-BE49-F238E27FC236}">
                <a16:creationId xmlns:a16="http://schemas.microsoft.com/office/drawing/2014/main" id="{8610DE87-A99D-6450-DDFA-71C1EDC1C0E9}"/>
              </a:ext>
            </a:extLst>
          </p:cNvPr>
          <p:cNvSpPr>
            <a:spLocks noGrp="1"/>
          </p:cNvSpPr>
          <p:nvPr>
            <p:ph sz="half" idx="2"/>
          </p:nvPr>
        </p:nvSpPr>
        <p:spPr>
          <a:xfrm>
            <a:off x="6832503" y="1822245"/>
            <a:ext cx="4991100" cy="3984874"/>
          </a:xfrm>
        </p:spPr>
        <p:txBody>
          <a:bodyPr vert="horz" lIns="0" tIns="45720" rIns="0" bIns="45720" rtlCol="0" anchor="t">
            <a:noAutofit/>
          </a:bodyPr>
          <a:lstStyle/>
          <a:p>
            <a:pPr>
              <a:buFont typeface="Wingdings" panose="020B0604020202020204" pitchFamily="34" charset="0"/>
              <a:buChar char="§"/>
            </a:pPr>
            <a:r>
              <a:rPr lang="en-US" sz="2400">
                <a:latin typeface="Calibri"/>
                <a:ea typeface="Calibri"/>
                <a:cs typeface="Calibri"/>
              </a:rPr>
              <a:t>We ask what people want to see in the collection</a:t>
            </a:r>
          </a:p>
          <a:p>
            <a:pPr marL="0" indent="0">
              <a:buNone/>
            </a:pPr>
            <a:endParaRPr lang="en-US" sz="2400" dirty="0">
              <a:latin typeface="Calibri"/>
              <a:ea typeface="Calibri"/>
              <a:cs typeface="Calibri"/>
            </a:endParaRPr>
          </a:p>
          <a:p>
            <a:pPr>
              <a:buFont typeface="Wingdings" panose="020B0604020202020204" pitchFamily="34" charset="0"/>
              <a:buChar char="§"/>
            </a:pPr>
            <a:r>
              <a:rPr lang="en-US" sz="2400">
                <a:latin typeface="Calibri"/>
                <a:ea typeface="Calibri"/>
                <a:cs typeface="Calibri"/>
              </a:rPr>
              <a:t>Order award winning books</a:t>
            </a:r>
          </a:p>
          <a:p>
            <a:pPr marL="0" indent="0">
              <a:buNone/>
            </a:pPr>
            <a:endParaRPr lang="en-US" sz="2400" dirty="0">
              <a:latin typeface="Calibri"/>
              <a:ea typeface="Calibri"/>
              <a:cs typeface="Calibri"/>
            </a:endParaRPr>
          </a:p>
          <a:p>
            <a:pPr>
              <a:buFont typeface="Wingdings" panose="020B0604020202020204" pitchFamily="34" charset="0"/>
              <a:buChar char="§"/>
            </a:pPr>
            <a:r>
              <a:rPr lang="en-US" sz="2400">
                <a:latin typeface="Calibri"/>
                <a:ea typeface="Calibri"/>
                <a:cs typeface="Calibri"/>
              </a:rPr>
              <a:t>Make connections</a:t>
            </a:r>
          </a:p>
          <a:p>
            <a:pPr marL="0" indent="0">
              <a:buNone/>
            </a:pPr>
            <a:endParaRPr lang="en-US" sz="2400" dirty="0">
              <a:latin typeface="Calibri"/>
              <a:ea typeface="Calibri"/>
              <a:cs typeface="Calibri"/>
            </a:endParaRPr>
          </a:p>
          <a:p>
            <a:pPr>
              <a:buFont typeface="Wingdings" panose="020B0604020202020204" pitchFamily="34" charset="0"/>
              <a:buChar char="§"/>
            </a:pPr>
            <a:r>
              <a:rPr lang="en-US" sz="2400">
                <a:latin typeface="Calibri"/>
                <a:ea typeface="Calibri"/>
                <a:cs typeface="Calibri"/>
              </a:rPr>
              <a:t>Avoid special labels</a:t>
            </a:r>
            <a:endParaRPr lang="en-US" sz="2400" dirty="0">
              <a:latin typeface="Calibri"/>
              <a:ea typeface="Calibri"/>
              <a:cs typeface="Calibri"/>
            </a:endParaRPr>
          </a:p>
          <a:p>
            <a:pPr marL="457200" lvl="1" indent="0">
              <a:buNone/>
            </a:pPr>
            <a:endParaRPr lang="en-US">
              <a:latin typeface="Calibri"/>
              <a:ea typeface="Calibri"/>
              <a:cs typeface="Calibri"/>
            </a:endParaRPr>
          </a:p>
        </p:txBody>
      </p:sp>
      <p:pic>
        <p:nvPicPr>
          <p:cNvPr id="24578" name="Picture 2" descr="Blue text on a black background&#10;&#10;Description automatically generated">
            <a:extLst>
              <a:ext uri="{FF2B5EF4-FFF2-40B4-BE49-F238E27FC236}">
                <a16:creationId xmlns:a16="http://schemas.microsoft.com/office/drawing/2014/main" id="{D0C9D923-F915-B9B6-0003-7433B69799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9766" y="6176154"/>
            <a:ext cx="28956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64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8D843-16F1-7E82-10A8-2D9D5F9314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D33AF1-824D-0F21-4529-082E012E894B}"/>
              </a:ext>
            </a:extLst>
          </p:cNvPr>
          <p:cNvSpPr>
            <a:spLocks noGrp="1"/>
          </p:cNvSpPr>
          <p:nvPr>
            <p:ph type="title"/>
          </p:nvPr>
        </p:nvSpPr>
        <p:spPr/>
        <p:txBody>
          <a:bodyPr anchor="b">
            <a:normAutofit/>
          </a:bodyPr>
          <a:lstStyle/>
          <a:p>
            <a:r>
              <a:rPr lang="en-US" sz="3600" b="1">
                <a:latin typeface="Calibri"/>
                <a:ea typeface="Calibri"/>
                <a:cs typeface="Calibri"/>
              </a:rPr>
              <a:t>How Do We Make It Inclusive, cont.</a:t>
            </a:r>
          </a:p>
        </p:txBody>
      </p:sp>
      <p:pic>
        <p:nvPicPr>
          <p:cNvPr id="6" name="Content Placeholder 5" descr="A group of cats at a table&#10;&#10;AI-generated content may be incorrect.">
            <a:extLst>
              <a:ext uri="{FF2B5EF4-FFF2-40B4-BE49-F238E27FC236}">
                <a16:creationId xmlns:a16="http://schemas.microsoft.com/office/drawing/2014/main" id="{12BDDE19-C094-34F3-B883-C2C2D5D3C516}"/>
              </a:ext>
            </a:extLst>
          </p:cNvPr>
          <p:cNvPicPr>
            <a:picLocks noGrp="1" noChangeAspect="1"/>
          </p:cNvPicPr>
          <p:nvPr>
            <p:ph sz="half" idx="1"/>
          </p:nvPr>
        </p:nvPicPr>
        <p:blipFill>
          <a:blip r:embed="rId2"/>
          <a:stretch>
            <a:fillRect/>
          </a:stretch>
        </p:blipFill>
        <p:spPr>
          <a:xfrm>
            <a:off x="950808" y="1973873"/>
            <a:ext cx="4529469" cy="4571999"/>
          </a:xfrm>
          <a:prstGeom prst="rect">
            <a:avLst/>
          </a:prstGeom>
        </p:spPr>
      </p:pic>
      <p:pic>
        <p:nvPicPr>
          <p:cNvPr id="24578" name="Picture 2" descr="Blue text on a black background&#10;&#10;Description automatically generated">
            <a:extLst>
              <a:ext uri="{FF2B5EF4-FFF2-40B4-BE49-F238E27FC236}">
                <a16:creationId xmlns:a16="http://schemas.microsoft.com/office/drawing/2014/main" id="{A676AE79-4969-4C9A-0A4A-86E606CCA6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8983" y="6075512"/>
            <a:ext cx="28956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at reading a book&#10;&#10;AI-generated content may be incorrect.">
            <a:extLst>
              <a:ext uri="{FF2B5EF4-FFF2-40B4-BE49-F238E27FC236}">
                <a16:creationId xmlns:a16="http://schemas.microsoft.com/office/drawing/2014/main" id="{9F148EE4-BECC-B641-0E7E-F5AE79D1BADD}"/>
              </a:ext>
            </a:extLst>
          </p:cNvPr>
          <p:cNvPicPr>
            <a:picLocks noChangeAspect="1"/>
          </p:cNvPicPr>
          <p:nvPr/>
        </p:nvPicPr>
        <p:blipFill>
          <a:blip r:embed="rId4"/>
          <a:stretch>
            <a:fillRect/>
          </a:stretch>
        </p:blipFill>
        <p:spPr>
          <a:xfrm>
            <a:off x="6538976" y="1969498"/>
            <a:ext cx="4943475" cy="3914775"/>
          </a:xfrm>
          <a:prstGeom prst="rect">
            <a:avLst/>
          </a:prstGeom>
        </p:spPr>
      </p:pic>
    </p:spTree>
    <p:extLst>
      <p:ext uri="{BB962C8B-B14F-4D97-AF65-F5344CB8AC3E}">
        <p14:creationId xmlns:p14="http://schemas.microsoft.com/office/powerpoint/2010/main" val="6185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D54BC-758C-4091-7945-D14C9C1248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0FA77F-41DC-87A2-8F9E-76FCF221EF4E}"/>
              </a:ext>
            </a:extLst>
          </p:cNvPr>
          <p:cNvSpPr>
            <a:spLocks noGrp="1"/>
          </p:cNvSpPr>
          <p:nvPr>
            <p:ph type="title"/>
          </p:nvPr>
        </p:nvSpPr>
        <p:spPr>
          <a:xfrm>
            <a:off x="830019" y="545122"/>
            <a:ext cx="8426083" cy="847970"/>
          </a:xfrm>
        </p:spPr>
        <p:txBody>
          <a:bodyPr anchor="b">
            <a:normAutofit/>
          </a:bodyPr>
          <a:lstStyle/>
          <a:p>
            <a:r>
              <a:rPr lang="en-US" sz="3600" b="1" dirty="0">
                <a:latin typeface="Calibri"/>
                <a:ea typeface="Calibri"/>
                <a:cs typeface="Calibri"/>
              </a:rPr>
              <a:t>How Do We Amplify Diverse Voices?</a:t>
            </a:r>
          </a:p>
        </p:txBody>
      </p:sp>
      <p:pic>
        <p:nvPicPr>
          <p:cNvPr id="4" name="Picture Placeholder 3" descr="A cartoon of a cat reading a book in a hammock between two trees&#10;&#10;AI-generated content may be incorrect.">
            <a:extLst>
              <a:ext uri="{FF2B5EF4-FFF2-40B4-BE49-F238E27FC236}">
                <a16:creationId xmlns:a16="http://schemas.microsoft.com/office/drawing/2014/main" id="{089EF7C2-6E2F-F951-0B9C-665FF8BA4D8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983178" y="1138127"/>
            <a:ext cx="4572220" cy="4572220"/>
          </a:xfrm>
          <a:noFill/>
        </p:spPr>
      </p:pic>
      <p:sp>
        <p:nvSpPr>
          <p:cNvPr id="7" name="Text Placeholder 2">
            <a:extLst>
              <a:ext uri="{FF2B5EF4-FFF2-40B4-BE49-F238E27FC236}">
                <a16:creationId xmlns:a16="http://schemas.microsoft.com/office/drawing/2014/main" id="{AAA11273-ABC2-7ABF-4BC5-A825DBB2E861}"/>
              </a:ext>
            </a:extLst>
          </p:cNvPr>
          <p:cNvSpPr>
            <a:spLocks noGrp="1"/>
          </p:cNvSpPr>
          <p:nvPr>
            <p:ph type="body" sz="half" idx="2"/>
          </p:nvPr>
        </p:nvSpPr>
        <p:spPr>
          <a:xfrm>
            <a:off x="1104900" y="1390650"/>
            <a:ext cx="4991100" cy="5467350"/>
          </a:xfrm>
        </p:spPr>
        <p:txBody>
          <a:bodyPr vert="horz" lIns="91440" tIns="45720" rIns="91440" bIns="45720" rtlCol="0" anchor="t">
            <a:normAutofit/>
          </a:bodyPr>
          <a:lstStyle/>
          <a:p>
            <a:endParaRPr lang="en-US" sz="2600" dirty="0">
              <a:latin typeface="Calibri"/>
              <a:ea typeface="Calibri"/>
              <a:cs typeface="Calibri"/>
            </a:endParaRPr>
          </a:p>
          <a:p>
            <a:pPr marL="285750" indent="-285750">
              <a:buFont typeface="Wingdings" panose="05000000000000000000" pitchFamily="2" charset="2"/>
              <a:buChar char="§"/>
            </a:pPr>
            <a:r>
              <a:rPr lang="en-US" sz="2600">
                <a:latin typeface="Calibri"/>
                <a:ea typeface="Calibri"/>
                <a:cs typeface="Calibri"/>
              </a:rPr>
              <a:t>Browse Featured </a:t>
            </a:r>
            <a:endParaRPr lang="en-US"/>
          </a:p>
          <a:p>
            <a:pPr lvl="1"/>
            <a:endParaRPr lang="en-US" sz="2400" dirty="0">
              <a:latin typeface="Calibri"/>
              <a:ea typeface="Calibri"/>
              <a:cs typeface="Calibri"/>
            </a:endParaRPr>
          </a:p>
          <a:p>
            <a:pPr marL="285750" indent="-285750">
              <a:buFont typeface="Wingdings" panose="05000000000000000000" pitchFamily="2" charset="2"/>
              <a:buChar char="§"/>
            </a:pPr>
            <a:r>
              <a:rPr lang="en-US" sz="2600" dirty="0">
                <a:latin typeface="Calibri"/>
                <a:ea typeface="Calibri"/>
                <a:cs typeface="Calibri"/>
              </a:rPr>
              <a:t>Temporary Display Fixtures</a:t>
            </a:r>
          </a:p>
          <a:p>
            <a:pPr lvl="1"/>
            <a:endParaRPr lang="en-US" sz="2400" dirty="0">
              <a:latin typeface="Calibri"/>
              <a:ea typeface="Calibri"/>
              <a:cs typeface="Calibri"/>
            </a:endParaRPr>
          </a:p>
          <a:p>
            <a:pPr marL="285750" indent="-285750">
              <a:buFont typeface="Wingdings" panose="05000000000000000000" pitchFamily="2" charset="2"/>
              <a:buChar char="§"/>
            </a:pPr>
            <a:r>
              <a:rPr lang="en-US" sz="2600" dirty="0">
                <a:latin typeface="Calibri"/>
                <a:ea typeface="Calibri"/>
                <a:cs typeface="Calibri"/>
              </a:rPr>
              <a:t>Diverging from Euro-traditional </a:t>
            </a:r>
            <a:r>
              <a:rPr lang="en-US" sz="2600">
                <a:latin typeface="Calibri"/>
                <a:ea typeface="Calibri"/>
                <a:cs typeface="Calibri"/>
              </a:rPr>
              <a:t>viewpoints</a:t>
            </a:r>
            <a:endParaRPr lang="en-US" sz="2600" dirty="0">
              <a:latin typeface="Calibri"/>
              <a:ea typeface="Calibri"/>
              <a:cs typeface="Calibri"/>
            </a:endParaRPr>
          </a:p>
          <a:p>
            <a:pPr marL="285750" indent="-285750">
              <a:buFont typeface="Wingdings" panose="05000000000000000000" pitchFamily="2" charset="2"/>
              <a:buChar char="§"/>
            </a:pPr>
            <a:endParaRPr lang="en-US" sz="2600" dirty="0">
              <a:latin typeface="Calibri"/>
              <a:ea typeface="Calibri"/>
              <a:cs typeface="Calibri"/>
            </a:endParaRPr>
          </a:p>
          <a:p>
            <a:pPr marL="285750" indent="-285750">
              <a:buFont typeface="Wingdings" panose="05000000000000000000" pitchFamily="2" charset="2"/>
              <a:buChar char="§"/>
            </a:pPr>
            <a:r>
              <a:rPr lang="en-US" sz="2600" dirty="0">
                <a:latin typeface="Calibri"/>
                <a:ea typeface="Calibri"/>
                <a:cs typeface="Calibri"/>
              </a:rPr>
              <a:t>Actively seeking </a:t>
            </a:r>
            <a:r>
              <a:rPr lang="en-US" sz="2600">
                <a:latin typeface="Calibri"/>
                <a:ea typeface="Calibri"/>
                <a:cs typeface="Calibri"/>
              </a:rPr>
              <a:t>recommendations</a:t>
            </a:r>
            <a:endParaRPr lang="en-US" sz="2600" dirty="0">
              <a:latin typeface="Calibri"/>
              <a:ea typeface="Calibri"/>
              <a:cs typeface="Calibri"/>
            </a:endParaRPr>
          </a:p>
          <a:p>
            <a:pPr marL="285750" indent="-285750">
              <a:buFont typeface="Wingdings" panose="05000000000000000000" pitchFamily="2" charset="2"/>
              <a:buChar char="§"/>
            </a:pPr>
            <a:endParaRPr lang="en-US" sz="2600" dirty="0"/>
          </a:p>
          <a:p>
            <a:endParaRPr lang="en-US" sz="1700" dirty="0"/>
          </a:p>
          <a:p>
            <a:pPr marL="742950" lvl="1" indent="-285750">
              <a:buFont typeface="Wingdings" panose="05000000000000000000" pitchFamily="2" charset="2"/>
              <a:buChar char="§"/>
            </a:pPr>
            <a:endParaRPr lang="en-US" sz="1700" dirty="0"/>
          </a:p>
          <a:p>
            <a:pPr lvl="1"/>
            <a:endParaRPr lang="en-US" sz="1700" dirty="0"/>
          </a:p>
        </p:txBody>
      </p:sp>
      <p:pic>
        <p:nvPicPr>
          <p:cNvPr id="25602" name="Picture 2" descr="Blue text on a black background&#10;&#10;Description automatically generated">
            <a:extLst>
              <a:ext uri="{FF2B5EF4-FFF2-40B4-BE49-F238E27FC236}">
                <a16:creationId xmlns:a16="http://schemas.microsoft.com/office/drawing/2014/main" id="{1C4A319D-3F2B-9741-5FB3-A9545C11AA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9367" y="5944821"/>
            <a:ext cx="28956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76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18BEB-14EE-558F-CF6A-F9831934C1D7}"/>
            </a:ext>
          </a:extLst>
        </p:cNvPr>
        <p:cNvGrpSpPr/>
        <p:nvPr/>
      </p:nvGrpSpPr>
      <p:grpSpPr>
        <a:xfrm>
          <a:off x="0" y="0"/>
          <a:ext cx="0" cy="0"/>
          <a:chOff x="0" y="0"/>
          <a:chExt cx="0" cy="0"/>
        </a:xfrm>
      </p:grpSpPr>
      <p:sp>
        <p:nvSpPr>
          <p:cNvPr id="12" name="Oval 11">
            <a:extLst>
              <a:ext uri="{FF2B5EF4-FFF2-40B4-BE49-F238E27FC236}">
                <a16:creationId xmlns:a16="http://schemas.microsoft.com/office/drawing/2014/main" id="{65A7F8B2-0EA3-8475-5ECA-1F4A71C5A048}"/>
              </a:ext>
            </a:extLst>
          </p:cNvPr>
          <p:cNvSpPr/>
          <p:nvPr/>
        </p:nvSpPr>
        <p:spPr>
          <a:xfrm>
            <a:off x="7156724" y="1359114"/>
            <a:ext cx="3968870" cy="4112574"/>
          </a:xfrm>
          <a:prstGeom prst="ellipse">
            <a:avLst/>
          </a:prstGeom>
          <a:solidFill>
            <a:schemeClr val="bg1"/>
          </a:solidFill>
          <a:ln w="76200">
            <a:solidFill>
              <a:srgbClr val="F3B80F"/>
            </a:solidFill>
          </a:ln>
        </p:spPr>
        <p:style>
          <a:lnRef idx="2">
            <a:schemeClr val="accent5">
              <a:shade val="50000"/>
            </a:schemeClr>
          </a:lnRef>
          <a:fillRef idx="1">
            <a:schemeClr val="accent5"/>
          </a:fillRef>
          <a:effectRef idx="0">
            <a:schemeClr val="accent5"/>
          </a:effectRef>
          <a:fontRef idx="minor">
            <a:schemeClr val="lt1"/>
          </a:fontRef>
        </p:style>
        <p:txBody>
          <a:bodyPr lIns="0" tIns="0" rIns="0" bIns="0" rtlCol="0" anchor="ctr"/>
          <a:lstStyle/>
          <a:p>
            <a:pPr algn="ctr" defTabSz="905256">
              <a:spcAft>
                <a:spcPts val="600"/>
              </a:spcAft>
            </a:pPr>
            <a:r>
              <a:rPr lang="en-US" sz="4000" b="1">
                <a:solidFill>
                  <a:schemeClr val="tx1"/>
                </a:solidFill>
                <a:latin typeface="Calibri"/>
                <a:ea typeface="Calibri"/>
                <a:cs typeface="Calibri"/>
              </a:rPr>
              <a:t>How Do We Promote the Collection?</a:t>
            </a:r>
            <a:endParaRPr lang="en-US" sz="4000" b="1" dirty="0">
              <a:solidFill>
                <a:schemeClr val="tx1"/>
              </a:solidFill>
              <a:latin typeface="Calibri"/>
              <a:ea typeface="Calibri"/>
              <a:cs typeface="Calibri"/>
            </a:endParaRPr>
          </a:p>
        </p:txBody>
      </p:sp>
      <p:pic>
        <p:nvPicPr>
          <p:cNvPr id="12290" name="Picture 2" descr="Blue text on a black background&#10;&#10;Description automatically generated">
            <a:extLst>
              <a:ext uri="{FF2B5EF4-FFF2-40B4-BE49-F238E27FC236}">
                <a16:creationId xmlns:a16="http://schemas.microsoft.com/office/drawing/2014/main" id="{3DA56181-EE57-F2E4-0E44-5E3EE064E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2770" y="6194844"/>
            <a:ext cx="28956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16" descr="A cat reading a book&#10;&#10;AI-generated content may be incorrect.">
            <a:extLst>
              <a:ext uri="{FF2B5EF4-FFF2-40B4-BE49-F238E27FC236}">
                <a16:creationId xmlns:a16="http://schemas.microsoft.com/office/drawing/2014/main" id="{4F559EC7-4269-A8FD-4DD4-280BEC33FC3E}"/>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68005" y="628721"/>
            <a:ext cx="5159734" cy="5562299"/>
          </a:xfrm>
        </p:spPr>
      </p:pic>
    </p:spTree>
    <p:extLst>
      <p:ext uri="{BB962C8B-B14F-4D97-AF65-F5344CB8AC3E}">
        <p14:creationId xmlns:p14="http://schemas.microsoft.com/office/powerpoint/2010/main" val="392545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3600" b="1" dirty="0">
                <a:latin typeface="Calibri"/>
                <a:ea typeface="Calibri"/>
                <a:cs typeface="Calibri"/>
              </a:rPr>
              <a:t>MSU Library Quick Facts:</a:t>
            </a:r>
          </a:p>
        </p:txBody>
      </p:sp>
      <p:sp>
        <p:nvSpPr>
          <p:cNvPr id="14" name="Content Placeholder 13"/>
          <p:cNvSpPr>
            <a:spLocks noGrp="1"/>
          </p:cNvSpPr>
          <p:nvPr>
            <p:ph idx="1"/>
          </p:nvPr>
        </p:nvSpPr>
        <p:spPr/>
        <p:txBody>
          <a:bodyPr vert="horz" lIns="91440" tIns="45720" rIns="91440" bIns="45720" rtlCol="0" anchor="t">
            <a:normAutofit/>
          </a:bodyPr>
          <a:lstStyle/>
          <a:p>
            <a:pPr>
              <a:buFont typeface="Wingdings" panose="020B0604020202020204" pitchFamily="34" charset="0"/>
              <a:buChar char="§"/>
            </a:pPr>
            <a:r>
              <a:rPr lang="en-US" dirty="0">
                <a:latin typeface="Calibri"/>
                <a:ea typeface="Calibri"/>
                <a:cs typeface="Calibri"/>
              </a:rPr>
              <a:t>Total Enrollment: 17,165 (Fall 2025)</a:t>
            </a:r>
            <a:endParaRPr lang="en-US">
              <a:latin typeface="Calibri"/>
              <a:ea typeface="Calibri"/>
              <a:cs typeface="Calibri"/>
            </a:endParaRPr>
          </a:p>
          <a:p>
            <a:pPr>
              <a:buFont typeface="Wingdings" panose="020B0604020202020204" pitchFamily="34" charset="0"/>
              <a:buChar char="§"/>
            </a:pPr>
            <a:r>
              <a:rPr lang="en-US" dirty="0">
                <a:latin typeface="Calibri"/>
                <a:ea typeface="Calibri"/>
                <a:cs typeface="Calibri"/>
              </a:rPr>
              <a:t>250+ Undergraduate Programs</a:t>
            </a:r>
          </a:p>
          <a:p>
            <a:pPr>
              <a:buFont typeface="Wingdings" panose="020B0604020202020204" pitchFamily="34" charset="0"/>
              <a:buChar char="§"/>
            </a:pPr>
            <a:r>
              <a:rPr lang="en-US" dirty="0">
                <a:latin typeface="Calibri"/>
                <a:ea typeface="Calibri"/>
                <a:cs typeface="Calibri"/>
              </a:rPr>
              <a:t>115+ Graduate Programs</a:t>
            </a:r>
          </a:p>
          <a:p>
            <a:pPr>
              <a:buFont typeface="Wingdings" panose="020B0604020202020204" pitchFamily="34" charset="0"/>
              <a:buChar char="§"/>
            </a:pPr>
            <a:r>
              <a:rPr lang="en-US" dirty="0">
                <a:latin typeface="Calibri"/>
                <a:ea typeface="Calibri"/>
                <a:cs typeface="Calibri"/>
              </a:rPr>
              <a:t>R1 Institution</a:t>
            </a:r>
          </a:p>
          <a:p>
            <a:pPr>
              <a:buFont typeface="Wingdings" panose="020B0604020202020204" pitchFamily="34" charset="0"/>
              <a:buChar char="§"/>
            </a:pPr>
            <a:r>
              <a:rPr lang="en-US" dirty="0">
                <a:latin typeface="Calibri"/>
                <a:ea typeface="Calibri"/>
                <a:cs typeface="Calibri"/>
              </a:rPr>
              <a:t>State Land-Grant</a:t>
            </a:r>
          </a:p>
          <a:p>
            <a:pPr>
              <a:buFont typeface="Wingdings" panose="020B0604020202020204" pitchFamily="34" charset="0"/>
              <a:buChar char="§"/>
            </a:pPr>
            <a:r>
              <a:rPr lang="en-US" dirty="0">
                <a:latin typeface="Calibri"/>
                <a:ea typeface="Calibri"/>
                <a:cs typeface="Calibri"/>
              </a:rPr>
              <a:t>55+ Library Faculty &amp; Staff</a:t>
            </a:r>
          </a:p>
          <a:p>
            <a:pPr>
              <a:buFont typeface="Wingdings" panose="020B0604020202020204" pitchFamily="34" charset="0"/>
              <a:buChar char="§"/>
            </a:pPr>
            <a:r>
              <a:rPr lang="en-US" dirty="0">
                <a:latin typeface="Calibri"/>
                <a:ea typeface="Calibri"/>
                <a:cs typeface="Calibri"/>
              </a:rPr>
              <a:t>$6.3 Million Materials Budget</a:t>
            </a:r>
          </a:p>
        </p:txBody>
      </p:sp>
      <p:sp>
        <p:nvSpPr>
          <p:cNvPr id="2" name="Rectangle 1">
            <a:extLst>
              <a:ext uri="{FF2B5EF4-FFF2-40B4-BE49-F238E27FC236}">
                <a16:creationId xmlns:a16="http://schemas.microsoft.com/office/drawing/2014/main" id="{F88C74C8-38D5-1BDE-B100-CC4AD48CEEE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descr="Montana State University Renne Library in Bozeman, Montana">
            <a:extLst>
              <a:ext uri="{FF2B5EF4-FFF2-40B4-BE49-F238E27FC236}">
                <a16:creationId xmlns:a16="http://schemas.microsoft.com/office/drawing/2014/main" id="{EBBF5087-4DCA-44E8-31C6-B29AC86B92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5825" y="2720019"/>
            <a:ext cx="6319271" cy="3362187"/>
          </a:xfrm>
          <a:prstGeom prst="rect">
            <a:avLst/>
          </a:prstGeom>
        </p:spPr>
      </p:pic>
      <p:pic>
        <p:nvPicPr>
          <p:cNvPr id="2055" name="Picture 7" descr="Blue text on a black background&#10;&#10;Description automatically generated">
            <a:extLst>
              <a:ext uri="{FF2B5EF4-FFF2-40B4-BE49-F238E27FC236}">
                <a16:creationId xmlns:a16="http://schemas.microsoft.com/office/drawing/2014/main" id="{38C2FD7D-ABAB-B4DC-BF55-4984405F01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6350" y="6168781"/>
            <a:ext cx="28956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C3DD8-774B-58EE-B1E7-A0F0BC467C89}"/>
            </a:ext>
          </a:extLst>
        </p:cNvPr>
        <p:cNvGrpSpPr/>
        <p:nvPr/>
      </p:nvGrpSpPr>
      <p:grpSpPr>
        <a:xfrm>
          <a:off x="0" y="0"/>
          <a:ext cx="0" cy="0"/>
          <a:chOff x="0" y="0"/>
          <a:chExt cx="0" cy="0"/>
        </a:xfrm>
      </p:grpSpPr>
      <p:pic>
        <p:nvPicPr>
          <p:cNvPr id="5" name="Content Placeholder 4" descr="A sign on a counter&#10;&#10;AI-generated content may be incorrect.">
            <a:extLst>
              <a:ext uri="{FF2B5EF4-FFF2-40B4-BE49-F238E27FC236}">
                <a16:creationId xmlns:a16="http://schemas.microsoft.com/office/drawing/2014/main" id="{B5C0ABC6-3CA9-44E7-3D94-2622B92A03BF}"/>
              </a:ext>
            </a:extLst>
          </p:cNvPr>
          <p:cNvPicPr>
            <a:picLocks noGrp="1" noChangeAspect="1"/>
          </p:cNvPicPr>
          <p:nvPr>
            <p:ph idx="1"/>
          </p:nvPr>
        </p:nvPicPr>
        <p:blipFill>
          <a:blip r:embed="rId3"/>
          <a:stretch>
            <a:fillRect/>
          </a:stretch>
        </p:blipFill>
        <p:spPr>
          <a:xfrm rot="5400000">
            <a:off x="8057445" y="753733"/>
            <a:ext cx="4572000" cy="3429000"/>
          </a:xfrm>
          <a:prstGeom prst="rect">
            <a:avLst/>
          </a:prstGeom>
        </p:spPr>
      </p:pic>
      <p:pic>
        <p:nvPicPr>
          <p:cNvPr id="22530" name="Picture 2" descr="Blue text on a black background&#10;&#10;Description automatically generated">
            <a:extLst>
              <a:ext uri="{FF2B5EF4-FFF2-40B4-BE49-F238E27FC236}">
                <a16:creationId xmlns:a16="http://schemas.microsoft.com/office/drawing/2014/main" id="{0A1274FB-36E6-2E3E-F8F8-B6F1352EB5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0699" y="6118644"/>
            <a:ext cx="28956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sign with a qr code&#10;&#10;AI-generated content may be incorrect.">
            <a:extLst>
              <a:ext uri="{FF2B5EF4-FFF2-40B4-BE49-F238E27FC236}">
                <a16:creationId xmlns:a16="http://schemas.microsoft.com/office/drawing/2014/main" id="{E71463E3-00D3-AE12-8165-3301856D8E51}"/>
              </a:ext>
            </a:extLst>
          </p:cNvPr>
          <p:cNvPicPr>
            <a:picLocks noChangeAspect="1"/>
          </p:cNvPicPr>
          <p:nvPr/>
        </p:nvPicPr>
        <p:blipFill>
          <a:blip r:embed="rId5"/>
          <a:stretch>
            <a:fillRect/>
          </a:stretch>
        </p:blipFill>
        <p:spPr>
          <a:xfrm>
            <a:off x="4094351" y="2222898"/>
            <a:ext cx="4431222" cy="3503084"/>
          </a:xfrm>
          <a:prstGeom prst="rect">
            <a:avLst/>
          </a:prstGeom>
        </p:spPr>
      </p:pic>
      <p:pic>
        <p:nvPicPr>
          <p:cNvPr id="6" name="Picture 5" descr="A sign on the sidewalk&#10;&#10;AI-generated content may be incorrect.">
            <a:extLst>
              <a:ext uri="{FF2B5EF4-FFF2-40B4-BE49-F238E27FC236}">
                <a16:creationId xmlns:a16="http://schemas.microsoft.com/office/drawing/2014/main" id="{0E0A5CB8-7AFF-2E4C-2550-A6B374861149}"/>
              </a:ext>
            </a:extLst>
          </p:cNvPr>
          <p:cNvPicPr>
            <a:picLocks noChangeAspect="1"/>
          </p:cNvPicPr>
          <p:nvPr/>
        </p:nvPicPr>
        <p:blipFill>
          <a:blip r:embed="rId6"/>
          <a:stretch>
            <a:fillRect/>
          </a:stretch>
        </p:blipFill>
        <p:spPr>
          <a:xfrm rot="5400000">
            <a:off x="-587375" y="2217207"/>
            <a:ext cx="5270499" cy="3841751"/>
          </a:xfrm>
          <a:prstGeom prst="rect">
            <a:avLst/>
          </a:prstGeom>
        </p:spPr>
      </p:pic>
    </p:spTree>
    <p:extLst>
      <p:ext uri="{BB962C8B-B14F-4D97-AF65-F5344CB8AC3E}">
        <p14:creationId xmlns:p14="http://schemas.microsoft.com/office/powerpoint/2010/main" val="161731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board with writing on it&#10;&#10;AI-generated content may be incorrect.">
            <a:extLst>
              <a:ext uri="{FF2B5EF4-FFF2-40B4-BE49-F238E27FC236}">
                <a16:creationId xmlns:a16="http://schemas.microsoft.com/office/drawing/2014/main" id="{D5CB2070-2B86-AC22-D08C-C7FE70AAE14F}"/>
              </a:ext>
            </a:extLst>
          </p:cNvPr>
          <p:cNvPicPr>
            <a:picLocks noChangeAspect="1"/>
          </p:cNvPicPr>
          <p:nvPr/>
        </p:nvPicPr>
        <p:blipFill>
          <a:blip r:embed="rId2"/>
          <a:stretch>
            <a:fillRect/>
          </a:stretch>
        </p:blipFill>
        <p:spPr>
          <a:xfrm rot="5400000">
            <a:off x="3037417" y="1100666"/>
            <a:ext cx="5369279" cy="4903612"/>
          </a:xfrm>
          <a:prstGeom prst="rect">
            <a:avLst/>
          </a:prstGeom>
        </p:spPr>
      </p:pic>
      <p:pic>
        <p:nvPicPr>
          <p:cNvPr id="5" name="Picture 4" descr="A white board with writing on it&#10;&#10;AI-generated content may be incorrect.">
            <a:extLst>
              <a:ext uri="{FF2B5EF4-FFF2-40B4-BE49-F238E27FC236}">
                <a16:creationId xmlns:a16="http://schemas.microsoft.com/office/drawing/2014/main" id="{177BBE20-C09D-F05E-58AD-463F1D050AE3}"/>
              </a:ext>
            </a:extLst>
          </p:cNvPr>
          <p:cNvPicPr>
            <a:picLocks noChangeAspect="1"/>
          </p:cNvPicPr>
          <p:nvPr/>
        </p:nvPicPr>
        <p:blipFill>
          <a:blip r:embed="rId3"/>
          <a:stretch>
            <a:fillRect/>
          </a:stretch>
        </p:blipFill>
        <p:spPr>
          <a:xfrm rot="5400000">
            <a:off x="-613833" y="1979084"/>
            <a:ext cx="5207001" cy="3972277"/>
          </a:xfrm>
          <a:prstGeom prst="rect">
            <a:avLst/>
          </a:prstGeom>
        </p:spPr>
      </p:pic>
      <p:pic>
        <p:nvPicPr>
          <p:cNvPr id="6" name="Picture 5" descr="A white board with writing on it&#10;&#10;AI-generated content may be incorrect.">
            <a:extLst>
              <a:ext uri="{FF2B5EF4-FFF2-40B4-BE49-F238E27FC236}">
                <a16:creationId xmlns:a16="http://schemas.microsoft.com/office/drawing/2014/main" id="{C89215DD-3D0C-FDF3-CC95-A3A36C726B1E}"/>
              </a:ext>
            </a:extLst>
          </p:cNvPr>
          <p:cNvPicPr>
            <a:picLocks noChangeAspect="1"/>
          </p:cNvPicPr>
          <p:nvPr/>
        </p:nvPicPr>
        <p:blipFill>
          <a:blip r:embed="rId4"/>
          <a:stretch>
            <a:fillRect/>
          </a:stretch>
        </p:blipFill>
        <p:spPr>
          <a:xfrm rot="5400000">
            <a:off x="7327194" y="1206498"/>
            <a:ext cx="5531557" cy="4198056"/>
          </a:xfrm>
          <a:prstGeom prst="rect">
            <a:avLst/>
          </a:prstGeom>
        </p:spPr>
      </p:pic>
    </p:spTree>
    <p:extLst>
      <p:ext uri="{BB962C8B-B14F-4D97-AF65-F5344CB8AC3E}">
        <p14:creationId xmlns:p14="http://schemas.microsoft.com/office/powerpoint/2010/main" val="1308818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4EAC4-A9DC-D3DD-04DE-EB8974C4DB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24D346-437C-FC22-D6D6-195AA9C29C36}"/>
              </a:ext>
            </a:extLst>
          </p:cNvPr>
          <p:cNvSpPr>
            <a:spLocks noGrp="1"/>
          </p:cNvSpPr>
          <p:nvPr>
            <p:ph type="title"/>
          </p:nvPr>
        </p:nvSpPr>
        <p:spPr>
          <a:xfrm>
            <a:off x="838200" y="48823"/>
            <a:ext cx="10515600" cy="1325563"/>
          </a:xfrm>
        </p:spPr>
        <p:txBody>
          <a:bodyPr>
            <a:normAutofit/>
          </a:bodyPr>
          <a:lstStyle/>
          <a:p>
            <a:r>
              <a:rPr lang="en-US" sz="3600" b="1" dirty="0">
                <a:latin typeface="Calibri"/>
                <a:ea typeface="Calibri"/>
                <a:cs typeface="Calibri"/>
              </a:rPr>
              <a:t>Rotating Displays</a:t>
            </a:r>
          </a:p>
        </p:txBody>
      </p:sp>
      <p:pic>
        <p:nvPicPr>
          <p:cNvPr id="7" name="Content Placeholder 6" descr="A display of books on shelves in a library&#10;&#10;AI-generated content may be incorrect.">
            <a:extLst>
              <a:ext uri="{FF2B5EF4-FFF2-40B4-BE49-F238E27FC236}">
                <a16:creationId xmlns:a16="http://schemas.microsoft.com/office/drawing/2014/main" id="{7F919A9A-2F40-1BDE-E9A3-CC95DE7C31A0}"/>
              </a:ext>
            </a:extLst>
          </p:cNvPr>
          <p:cNvPicPr>
            <a:picLocks noGrp="1" noChangeAspect="1"/>
          </p:cNvPicPr>
          <p:nvPr>
            <p:ph idx="1"/>
          </p:nvPr>
        </p:nvPicPr>
        <p:blipFill>
          <a:blip r:embed="rId3"/>
          <a:stretch>
            <a:fillRect/>
          </a:stretch>
        </p:blipFill>
        <p:spPr>
          <a:xfrm rot="5400000">
            <a:off x="-402167" y="2309283"/>
            <a:ext cx="4572000" cy="3429000"/>
          </a:xfrm>
          <a:prstGeom prst="rect">
            <a:avLst/>
          </a:prstGeom>
        </p:spPr>
      </p:pic>
      <p:pic>
        <p:nvPicPr>
          <p:cNvPr id="3" name="Picture 2" descr="A display of books and a poster&#10;&#10;AI-generated content may be incorrect.">
            <a:extLst>
              <a:ext uri="{FF2B5EF4-FFF2-40B4-BE49-F238E27FC236}">
                <a16:creationId xmlns:a16="http://schemas.microsoft.com/office/drawing/2014/main" id="{5BC21822-8A51-1516-6CC9-943B75C9C132}"/>
              </a:ext>
            </a:extLst>
          </p:cNvPr>
          <p:cNvPicPr>
            <a:picLocks noChangeAspect="1"/>
          </p:cNvPicPr>
          <p:nvPr/>
        </p:nvPicPr>
        <p:blipFill>
          <a:blip r:embed="rId4"/>
          <a:stretch>
            <a:fillRect/>
          </a:stretch>
        </p:blipFill>
        <p:spPr>
          <a:xfrm rot="5400000">
            <a:off x="3545417" y="1555751"/>
            <a:ext cx="4931833" cy="4571999"/>
          </a:xfrm>
          <a:prstGeom prst="rect">
            <a:avLst/>
          </a:prstGeom>
        </p:spPr>
      </p:pic>
      <p:pic>
        <p:nvPicPr>
          <p:cNvPr id="5" name="Picture 4" descr="A book shelf with books on it&#10;&#10;AI-generated content may be incorrect.">
            <a:extLst>
              <a:ext uri="{FF2B5EF4-FFF2-40B4-BE49-F238E27FC236}">
                <a16:creationId xmlns:a16="http://schemas.microsoft.com/office/drawing/2014/main" id="{F907FE0F-2F82-568F-E80C-B48AA65F3D79}"/>
              </a:ext>
            </a:extLst>
          </p:cNvPr>
          <p:cNvPicPr>
            <a:picLocks noChangeAspect="1"/>
          </p:cNvPicPr>
          <p:nvPr/>
        </p:nvPicPr>
        <p:blipFill>
          <a:blip r:embed="rId5"/>
          <a:stretch>
            <a:fillRect/>
          </a:stretch>
        </p:blipFill>
        <p:spPr>
          <a:xfrm rot="5400000">
            <a:off x="7270750" y="1629833"/>
            <a:ext cx="5799667" cy="3556000"/>
          </a:xfrm>
          <a:prstGeom prst="rect">
            <a:avLst/>
          </a:prstGeom>
        </p:spPr>
      </p:pic>
    </p:spTree>
    <p:extLst>
      <p:ext uri="{BB962C8B-B14F-4D97-AF65-F5344CB8AC3E}">
        <p14:creationId xmlns:p14="http://schemas.microsoft.com/office/powerpoint/2010/main" val="3977692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r>
              <a:rPr lang="en-US" sz="3600" b="1">
                <a:latin typeface="Calibri"/>
                <a:ea typeface="Calibri"/>
                <a:cs typeface="Calibri"/>
              </a:rPr>
              <a:t>Valentine’s Day Display</a:t>
            </a:r>
          </a:p>
        </p:txBody>
      </p:sp>
      <p:sp>
        <p:nvSpPr>
          <p:cNvPr id="4" name="Text Placeholder 3"/>
          <p:cNvSpPr>
            <a:spLocks noGrp="1"/>
          </p:cNvSpPr>
          <p:nvPr>
            <p:ph sz="half" idx="2"/>
          </p:nvPr>
        </p:nvSpPr>
        <p:spPr>
          <a:xfrm>
            <a:off x="6098459" y="1825625"/>
            <a:ext cx="5255341" cy="3798274"/>
          </a:xfrm>
        </p:spPr>
        <p:txBody>
          <a:bodyPr vert="horz" lIns="91440" tIns="45720" rIns="91440" bIns="45720" rtlCol="0" anchor="t">
            <a:normAutofit/>
          </a:bodyPr>
          <a:lstStyle/>
          <a:p>
            <a:endParaRPr lang="en-US" dirty="0"/>
          </a:p>
          <a:p>
            <a:pPr marL="0" indent="0">
              <a:buNone/>
            </a:pPr>
            <a:endParaRPr lang="en-US" dirty="0"/>
          </a:p>
          <a:p>
            <a:r>
              <a:rPr lang="en-US" sz="3200">
                <a:latin typeface="Calibri"/>
                <a:ea typeface="Calibri"/>
                <a:cs typeface="Calibri"/>
              </a:rPr>
              <a:t>Bobcat Browse Book Dating</a:t>
            </a:r>
            <a:endParaRPr lang="en-US" sz="3200" dirty="0">
              <a:latin typeface="Calibri"/>
              <a:ea typeface="Calibri"/>
              <a:cs typeface="Calibri"/>
            </a:endParaRPr>
          </a:p>
          <a:p>
            <a:pPr marL="0" indent="0">
              <a:buNone/>
            </a:pPr>
            <a:endParaRPr lang="en-US" sz="3200" dirty="0">
              <a:latin typeface="Calibri"/>
              <a:ea typeface="Calibri"/>
              <a:cs typeface="Calibri"/>
            </a:endParaRPr>
          </a:p>
          <a:p>
            <a:r>
              <a:rPr lang="en-US" sz="3200" dirty="0">
                <a:latin typeface="Calibri"/>
                <a:ea typeface="Calibri"/>
                <a:cs typeface="Calibri"/>
              </a:rPr>
              <a:t>Created Book Dating Profiles Using AI</a:t>
            </a:r>
          </a:p>
        </p:txBody>
      </p:sp>
      <p:pic>
        <p:nvPicPr>
          <p:cNvPr id="21506" name="Picture 2" descr="Blue text on a black background&#10;&#10;Description automatically generated">
            <a:extLst>
              <a:ext uri="{FF2B5EF4-FFF2-40B4-BE49-F238E27FC236}">
                <a16:creationId xmlns:a16="http://schemas.microsoft.com/office/drawing/2014/main" id="{52A5CCAF-EF65-CEC0-7D48-F1AEBA9311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7529" y="5989248"/>
            <a:ext cx="28956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descr="A shelf with books on it&#10;&#10;AI-generated content may be incorrect.">
            <a:extLst>
              <a:ext uri="{FF2B5EF4-FFF2-40B4-BE49-F238E27FC236}">
                <a16:creationId xmlns:a16="http://schemas.microsoft.com/office/drawing/2014/main" id="{4257967F-0406-A15A-D772-991448FB9529}"/>
              </a:ext>
            </a:extLst>
          </p:cNvPr>
          <p:cNvPicPr>
            <a:picLocks noGrp="1" noChangeAspect="1"/>
          </p:cNvPicPr>
          <p:nvPr>
            <p:ph sz="half" idx="1"/>
          </p:nvPr>
        </p:nvPicPr>
        <p:blipFill>
          <a:blip r:embed="rId4"/>
          <a:stretch>
            <a:fillRect/>
          </a:stretch>
        </p:blipFill>
        <p:spPr>
          <a:xfrm>
            <a:off x="911942" y="1822635"/>
            <a:ext cx="5181600" cy="3791964"/>
          </a:xfrm>
          <a:prstGeom prst="rect">
            <a:avLst/>
          </a:prstGeom>
        </p:spPr>
      </p:pic>
    </p:spTree>
    <p:extLst>
      <p:ext uri="{BB962C8B-B14F-4D97-AF65-F5344CB8AC3E}">
        <p14:creationId xmlns:p14="http://schemas.microsoft.com/office/powerpoint/2010/main" val="368354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68441-B7EE-ACB3-DF77-E0967E489EDB}"/>
              </a:ext>
            </a:extLst>
          </p:cNvPr>
          <p:cNvSpPr>
            <a:spLocks noGrp="1"/>
          </p:cNvSpPr>
          <p:nvPr>
            <p:ph type="title"/>
          </p:nvPr>
        </p:nvSpPr>
        <p:spPr/>
        <p:txBody>
          <a:bodyPr>
            <a:normAutofit/>
          </a:bodyPr>
          <a:lstStyle/>
          <a:p>
            <a:r>
              <a:rPr lang="en-US" sz="3600" b="1">
                <a:latin typeface="Calibri"/>
                <a:ea typeface="Calibri"/>
                <a:cs typeface="Calibri"/>
              </a:rPr>
              <a:t>Library Open House</a:t>
            </a:r>
          </a:p>
        </p:txBody>
      </p:sp>
      <p:pic>
        <p:nvPicPr>
          <p:cNvPr id="4" name="Content Placeholder 3" descr="A poster of a book&#10;&#10;AI-generated content may be incorrect.">
            <a:extLst>
              <a:ext uri="{FF2B5EF4-FFF2-40B4-BE49-F238E27FC236}">
                <a16:creationId xmlns:a16="http://schemas.microsoft.com/office/drawing/2014/main" id="{7B7DF8B3-488E-72C1-495D-BAD3A7BB088F}"/>
              </a:ext>
            </a:extLst>
          </p:cNvPr>
          <p:cNvPicPr>
            <a:picLocks noGrp="1" noChangeAspect="1"/>
          </p:cNvPicPr>
          <p:nvPr>
            <p:ph idx="1"/>
          </p:nvPr>
        </p:nvPicPr>
        <p:blipFill>
          <a:blip r:embed="rId2"/>
          <a:stretch>
            <a:fillRect/>
          </a:stretch>
        </p:blipFill>
        <p:spPr>
          <a:xfrm>
            <a:off x="967672" y="1714416"/>
            <a:ext cx="3049606" cy="4572000"/>
          </a:xfrm>
          <a:prstGeom prst="rect">
            <a:avLst/>
          </a:prstGeom>
        </p:spPr>
      </p:pic>
      <p:pic>
        <p:nvPicPr>
          <p:cNvPr id="3" name="Picture 2" descr="Two women standing in front of a book shelf&#10;&#10;AI-generated content may be incorrect.">
            <a:extLst>
              <a:ext uri="{FF2B5EF4-FFF2-40B4-BE49-F238E27FC236}">
                <a16:creationId xmlns:a16="http://schemas.microsoft.com/office/drawing/2014/main" id="{CFBD3DAC-6894-A3BE-ED47-FECFA617E349}"/>
              </a:ext>
            </a:extLst>
          </p:cNvPr>
          <p:cNvPicPr>
            <a:picLocks noChangeAspect="1"/>
          </p:cNvPicPr>
          <p:nvPr/>
        </p:nvPicPr>
        <p:blipFill>
          <a:blip r:embed="rId3"/>
          <a:stretch>
            <a:fillRect/>
          </a:stretch>
        </p:blipFill>
        <p:spPr>
          <a:xfrm>
            <a:off x="4327516" y="1718394"/>
            <a:ext cx="3549909" cy="4861367"/>
          </a:xfrm>
          <a:prstGeom prst="rect">
            <a:avLst/>
          </a:prstGeom>
        </p:spPr>
      </p:pic>
      <p:pic>
        <p:nvPicPr>
          <p:cNvPr id="5" name="Picture 4" descr="A sign from the ceiling&#10;&#10;AI-generated content may be incorrect.">
            <a:extLst>
              <a:ext uri="{FF2B5EF4-FFF2-40B4-BE49-F238E27FC236}">
                <a16:creationId xmlns:a16="http://schemas.microsoft.com/office/drawing/2014/main" id="{B5733CE4-6016-00B3-00D6-6E20193FAC52}"/>
              </a:ext>
            </a:extLst>
          </p:cNvPr>
          <p:cNvPicPr>
            <a:picLocks noChangeAspect="1"/>
          </p:cNvPicPr>
          <p:nvPr/>
        </p:nvPicPr>
        <p:blipFill>
          <a:blip r:embed="rId4"/>
          <a:stretch>
            <a:fillRect/>
          </a:stretch>
        </p:blipFill>
        <p:spPr>
          <a:xfrm>
            <a:off x="8133104" y="1700951"/>
            <a:ext cx="3888155" cy="3253155"/>
          </a:xfrm>
          <a:prstGeom prst="rect">
            <a:avLst/>
          </a:prstGeom>
        </p:spPr>
      </p:pic>
      <p:pic>
        <p:nvPicPr>
          <p:cNvPr id="7" name="Picture 2" descr="Blue text on a black background&#10;&#10;Description automatically generated">
            <a:extLst>
              <a:ext uri="{FF2B5EF4-FFF2-40B4-BE49-F238E27FC236}">
                <a16:creationId xmlns:a16="http://schemas.microsoft.com/office/drawing/2014/main" id="{47533D4C-88D5-446B-F41D-D5B9462495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2138" y="6099683"/>
            <a:ext cx="28956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872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E472A-E5CF-1949-43DF-DFE4A47476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F45305-C2AA-4750-3338-0410F66A4EE5}"/>
              </a:ext>
            </a:extLst>
          </p:cNvPr>
          <p:cNvSpPr>
            <a:spLocks noGrp="1"/>
          </p:cNvSpPr>
          <p:nvPr>
            <p:ph type="title"/>
          </p:nvPr>
        </p:nvSpPr>
        <p:spPr>
          <a:xfrm>
            <a:off x="506046" y="443279"/>
            <a:ext cx="10515600" cy="729640"/>
          </a:xfrm>
        </p:spPr>
        <p:txBody>
          <a:bodyPr anchor="b">
            <a:normAutofit/>
          </a:bodyPr>
          <a:lstStyle/>
          <a:p>
            <a:r>
              <a:rPr lang="en-US" sz="3600" b="1" dirty="0">
                <a:latin typeface="Calibri"/>
                <a:ea typeface="Calibri"/>
                <a:cs typeface="Calibri"/>
              </a:rPr>
              <a:t>Bobcat Browse Promotional Materials</a:t>
            </a:r>
          </a:p>
        </p:txBody>
      </p:sp>
      <p:pic>
        <p:nvPicPr>
          <p:cNvPr id="4102" name="Picture 6" descr="A poster with text and images of a cat reading a book&#10;&#10;Description automatically generated">
            <a:extLst>
              <a:ext uri="{FF2B5EF4-FFF2-40B4-BE49-F238E27FC236}">
                <a16:creationId xmlns:a16="http://schemas.microsoft.com/office/drawing/2014/main" id="{77CDC057-3AD4-C7C1-6A2D-C856FCAE28A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171137" y="1689105"/>
            <a:ext cx="5480546" cy="434022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A poster for a library&#10;&#10;Description automatically generated">
            <a:extLst>
              <a:ext uri="{FF2B5EF4-FFF2-40B4-BE49-F238E27FC236}">
                <a16:creationId xmlns:a16="http://schemas.microsoft.com/office/drawing/2014/main" id="{985F672B-6AFF-315F-E4E2-60D3F1F55A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731" y="1689105"/>
            <a:ext cx="5585269" cy="434022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Blue text on a black background&#10;&#10;Description automatically generated">
            <a:extLst>
              <a:ext uri="{FF2B5EF4-FFF2-40B4-BE49-F238E27FC236}">
                <a16:creationId xmlns:a16="http://schemas.microsoft.com/office/drawing/2014/main" id="{1356F4B0-DCBE-7398-8FD7-D6A2AAFED2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3199" y="6033286"/>
            <a:ext cx="28956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733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E0120-3FC7-3937-141F-71AB69700968}"/>
            </a:ext>
          </a:extLst>
        </p:cNvPr>
        <p:cNvGrpSpPr/>
        <p:nvPr/>
      </p:nvGrpSpPr>
      <p:grpSpPr>
        <a:xfrm>
          <a:off x="0" y="0"/>
          <a:ext cx="0" cy="0"/>
          <a:chOff x="0" y="0"/>
          <a:chExt cx="0" cy="0"/>
        </a:xfrm>
      </p:grpSpPr>
      <p:sp>
        <p:nvSpPr>
          <p:cNvPr id="5132" name="Title 1">
            <a:extLst>
              <a:ext uri="{FF2B5EF4-FFF2-40B4-BE49-F238E27FC236}">
                <a16:creationId xmlns:a16="http://schemas.microsoft.com/office/drawing/2014/main" id="{DCF1D03E-5C26-5F4E-2B86-730771F6AE28}"/>
              </a:ext>
            </a:extLst>
          </p:cNvPr>
          <p:cNvSpPr>
            <a:spLocks noGrp="1"/>
          </p:cNvSpPr>
          <p:nvPr>
            <p:ph type="title"/>
          </p:nvPr>
        </p:nvSpPr>
        <p:spPr>
          <a:xfrm>
            <a:off x="838200" y="365125"/>
            <a:ext cx="10515600" cy="827333"/>
          </a:xfrm>
        </p:spPr>
        <p:txBody>
          <a:bodyPr>
            <a:normAutofit/>
          </a:bodyPr>
          <a:lstStyle/>
          <a:p>
            <a:r>
              <a:rPr lang="en-US" sz="3600" b="1" dirty="0">
                <a:latin typeface="Calibri"/>
                <a:ea typeface="Calibri"/>
                <a:cs typeface="Calibri"/>
              </a:rPr>
              <a:t>Bobcat Browse Webpage</a:t>
            </a:r>
          </a:p>
        </p:txBody>
      </p:sp>
      <p:pic>
        <p:nvPicPr>
          <p:cNvPr id="4" name="Picture 3">
            <a:extLst>
              <a:ext uri="{FF2B5EF4-FFF2-40B4-BE49-F238E27FC236}">
                <a16:creationId xmlns:a16="http://schemas.microsoft.com/office/drawing/2014/main" id="{567B9154-1480-1E7E-89B8-F5A9D2F03710}"/>
              </a:ext>
            </a:extLst>
          </p:cNvPr>
          <p:cNvPicPr>
            <a:picLocks noChangeAspect="1"/>
          </p:cNvPicPr>
          <p:nvPr/>
        </p:nvPicPr>
        <p:blipFill>
          <a:blip r:embed="rId2"/>
          <a:stretch>
            <a:fillRect/>
          </a:stretch>
        </p:blipFill>
        <p:spPr>
          <a:xfrm>
            <a:off x="3048985" y="1188573"/>
            <a:ext cx="4624603" cy="5421570"/>
          </a:xfrm>
          <a:prstGeom prst="rect">
            <a:avLst/>
          </a:prstGeom>
          <a:noFill/>
        </p:spPr>
      </p:pic>
      <p:pic>
        <p:nvPicPr>
          <p:cNvPr id="5124" name="Picture 4" descr="Blue text on a black background&#10;&#10;Description automatically generated">
            <a:extLst>
              <a:ext uri="{FF2B5EF4-FFF2-40B4-BE49-F238E27FC236}">
                <a16:creationId xmlns:a16="http://schemas.microsoft.com/office/drawing/2014/main" id="{951DB57D-1B79-F53A-3C95-388BEA28C1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5025" y="6122315"/>
            <a:ext cx="28956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770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FA8CC8-11EC-EC7D-6800-4939AE18CA49}"/>
              </a:ext>
            </a:extLst>
          </p:cNvPr>
          <p:cNvSpPr>
            <a:spLocks noGrp="1"/>
          </p:cNvSpPr>
          <p:nvPr>
            <p:ph type="title"/>
          </p:nvPr>
        </p:nvSpPr>
        <p:spPr>
          <a:xfrm>
            <a:off x="839788" y="981855"/>
            <a:ext cx="3932237" cy="675807"/>
          </a:xfrm>
        </p:spPr>
        <p:txBody>
          <a:bodyPr anchor="b">
            <a:normAutofit/>
          </a:bodyPr>
          <a:lstStyle/>
          <a:p>
            <a:r>
              <a:rPr lang="en-US" sz="3600" b="1" dirty="0">
                <a:latin typeface="Calibri"/>
                <a:ea typeface="Calibri"/>
                <a:cs typeface="Calibri"/>
              </a:rPr>
              <a:t>Bookmarks</a:t>
            </a:r>
          </a:p>
        </p:txBody>
      </p:sp>
      <p:pic>
        <p:nvPicPr>
          <p:cNvPr id="6148" name="Picture 4" descr="A group of blue banners&#10;&#10;Description automatically generated">
            <a:extLst>
              <a:ext uri="{FF2B5EF4-FFF2-40B4-BE49-F238E27FC236}">
                <a16:creationId xmlns:a16="http://schemas.microsoft.com/office/drawing/2014/main" id="{C15930CF-7A85-2AD8-A9B9-D9EC0442B3BC}"/>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t="1059" b="1059"/>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94E70577-2196-80AF-5F1D-29B2C236521C}"/>
              </a:ext>
            </a:extLst>
          </p:cNvPr>
          <p:cNvSpPr>
            <a:spLocks noGrp="1"/>
          </p:cNvSpPr>
          <p:nvPr>
            <p:ph type="body" sz="half" idx="2"/>
          </p:nvPr>
        </p:nvSpPr>
        <p:spPr/>
        <p:txBody>
          <a:bodyPr vert="horz" lIns="0" tIns="45720" rIns="0" bIns="45720" rtlCol="0" anchor="t">
            <a:normAutofit/>
          </a:bodyPr>
          <a:lstStyle/>
          <a:p>
            <a:pPr marL="342900" indent="-342900">
              <a:buFont typeface="Wingdings" panose="05000000000000000000" pitchFamily="2" charset="2"/>
              <a:buChar char="§"/>
            </a:pPr>
            <a:r>
              <a:rPr lang="en-US" sz="2400" dirty="0">
                <a:latin typeface="Calibri"/>
                <a:ea typeface="Calibri"/>
                <a:cs typeface="Calibri"/>
              </a:rPr>
              <a:t>Designed by student employee Emma Bergman</a:t>
            </a:r>
          </a:p>
          <a:p>
            <a:endParaRPr lang="en-US" sz="2400" dirty="0">
              <a:latin typeface="Calibri"/>
              <a:ea typeface="Calibri"/>
              <a:cs typeface="Calibri"/>
            </a:endParaRPr>
          </a:p>
          <a:p>
            <a:pPr marL="342900" indent="-342900">
              <a:buFont typeface="Wingdings" panose="05000000000000000000" pitchFamily="2" charset="2"/>
              <a:buChar char="§"/>
            </a:pPr>
            <a:r>
              <a:rPr lang="en-US" sz="2400" dirty="0">
                <a:latin typeface="Calibri"/>
                <a:ea typeface="Calibri"/>
                <a:cs typeface="Calibri"/>
              </a:rPr>
              <a:t>Design awarded the </a:t>
            </a:r>
            <a:r>
              <a:rPr lang="en-US" sz="2400">
                <a:latin typeface="Calibri"/>
                <a:ea typeface="Calibri"/>
                <a:cs typeface="Calibri"/>
              </a:rPr>
              <a:t>2024 ALA Core PR Xchange </a:t>
            </a:r>
            <a:r>
              <a:rPr lang="en-US" sz="2400" dirty="0">
                <a:latin typeface="Calibri"/>
                <a:ea typeface="Calibri"/>
                <a:cs typeface="Calibri"/>
              </a:rPr>
              <a:t>Award</a:t>
            </a:r>
          </a:p>
          <a:p>
            <a:endParaRPr lang="en-US" sz="2400" dirty="0">
              <a:latin typeface="Calibri"/>
              <a:ea typeface="Calibri"/>
              <a:cs typeface="Calibri"/>
            </a:endParaRPr>
          </a:p>
          <a:p>
            <a:pPr marL="342900" indent="-342900">
              <a:buFont typeface="Wingdings" panose="05000000000000000000" pitchFamily="2" charset="2"/>
              <a:buChar char="§"/>
            </a:pPr>
            <a:r>
              <a:rPr lang="en-US" sz="2400" dirty="0">
                <a:latin typeface="Calibri"/>
                <a:ea typeface="Calibri"/>
                <a:cs typeface="Calibri"/>
              </a:rPr>
              <a:t>Services &amp; Resources Top Honors</a:t>
            </a:r>
          </a:p>
        </p:txBody>
      </p:sp>
      <p:pic>
        <p:nvPicPr>
          <p:cNvPr id="6150" name="Picture 6" descr="Blue text on a black background&#10;&#10;Description automatically generated">
            <a:extLst>
              <a:ext uri="{FF2B5EF4-FFF2-40B4-BE49-F238E27FC236}">
                <a16:creationId xmlns:a16="http://schemas.microsoft.com/office/drawing/2014/main" id="{14376BD8-0850-082C-86D3-C7FDE014A0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4802" y="6242997"/>
            <a:ext cx="28956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38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24B69-7B75-0F0C-E852-1F05177E95A9}"/>
            </a:ext>
          </a:extLst>
        </p:cNvPr>
        <p:cNvGrpSpPr/>
        <p:nvPr/>
      </p:nvGrpSpPr>
      <p:grpSpPr>
        <a:xfrm>
          <a:off x="0" y="0"/>
          <a:ext cx="0" cy="0"/>
          <a:chOff x="0" y="0"/>
          <a:chExt cx="0" cy="0"/>
        </a:xfrm>
      </p:grpSpPr>
      <p:sp>
        <p:nvSpPr>
          <p:cNvPr id="12" name="Oval 11">
            <a:extLst>
              <a:ext uri="{FF2B5EF4-FFF2-40B4-BE49-F238E27FC236}">
                <a16:creationId xmlns:a16="http://schemas.microsoft.com/office/drawing/2014/main" id="{D027B846-D149-FAEB-1848-B306B3611631}"/>
              </a:ext>
            </a:extLst>
          </p:cNvPr>
          <p:cNvSpPr/>
          <p:nvPr/>
        </p:nvSpPr>
        <p:spPr>
          <a:xfrm>
            <a:off x="7156724" y="1359114"/>
            <a:ext cx="3968870" cy="4112574"/>
          </a:xfrm>
          <a:prstGeom prst="ellipse">
            <a:avLst/>
          </a:prstGeom>
          <a:solidFill>
            <a:schemeClr val="bg1"/>
          </a:solidFill>
          <a:ln w="76200">
            <a:solidFill>
              <a:srgbClr val="F3B80F"/>
            </a:solidFill>
          </a:ln>
        </p:spPr>
        <p:style>
          <a:lnRef idx="2">
            <a:schemeClr val="accent5">
              <a:shade val="50000"/>
            </a:schemeClr>
          </a:lnRef>
          <a:fillRef idx="1">
            <a:schemeClr val="accent5"/>
          </a:fillRef>
          <a:effectRef idx="0">
            <a:schemeClr val="accent5"/>
          </a:effectRef>
          <a:fontRef idx="minor">
            <a:schemeClr val="lt1"/>
          </a:fontRef>
        </p:style>
        <p:txBody>
          <a:bodyPr lIns="0" tIns="0" rIns="0" bIns="0" rtlCol="0" anchor="ctr"/>
          <a:lstStyle/>
          <a:p>
            <a:pPr algn="ctr" defTabSz="905256">
              <a:spcAft>
                <a:spcPts val="600"/>
              </a:spcAft>
            </a:pPr>
            <a:r>
              <a:rPr lang="en-US" sz="4000" b="1">
                <a:solidFill>
                  <a:schemeClr val="tx1"/>
                </a:solidFill>
                <a:latin typeface="Calibri"/>
                <a:ea typeface="Calibri"/>
                <a:cs typeface="Calibri"/>
              </a:rPr>
              <a:t>What Does the Future Hold?</a:t>
            </a:r>
            <a:endParaRPr lang="en-US" sz="4000" b="1" dirty="0">
              <a:solidFill>
                <a:schemeClr val="tx1"/>
              </a:solidFill>
              <a:latin typeface="Calibri"/>
              <a:ea typeface="Calibri"/>
              <a:cs typeface="Calibri"/>
            </a:endParaRPr>
          </a:p>
        </p:txBody>
      </p:sp>
      <p:pic>
        <p:nvPicPr>
          <p:cNvPr id="12290" name="Picture 2" descr="Blue text on a black background&#10;&#10;Description automatically generated">
            <a:extLst>
              <a:ext uri="{FF2B5EF4-FFF2-40B4-BE49-F238E27FC236}">
                <a16:creationId xmlns:a16="http://schemas.microsoft.com/office/drawing/2014/main" id="{2C639716-B27F-6428-E2FD-D2CF1C33C2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2770" y="6194844"/>
            <a:ext cx="28956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at holding a cake with candles&#10;&#10;AI-generated content may be incorrect.">
            <a:extLst>
              <a:ext uri="{FF2B5EF4-FFF2-40B4-BE49-F238E27FC236}">
                <a16:creationId xmlns:a16="http://schemas.microsoft.com/office/drawing/2014/main" id="{53BD0809-C28E-8F0C-DB16-ADE49CE1AB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7855" y="1711986"/>
            <a:ext cx="4415256" cy="2796895"/>
          </a:xfrm>
          <a:prstGeom prst="rect">
            <a:avLst/>
          </a:prstGeom>
        </p:spPr>
      </p:pic>
    </p:spTree>
    <p:extLst>
      <p:ext uri="{BB962C8B-B14F-4D97-AF65-F5344CB8AC3E}">
        <p14:creationId xmlns:p14="http://schemas.microsoft.com/office/powerpoint/2010/main" val="353980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F6E09-1262-3917-0E19-79CE4C58FF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9E4FD3-1A80-AA66-1C63-555DFF8DCB1A}"/>
              </a:ext>
            </a:extLst>
          </p:cNvPr>
          <p:cNvSpPr>
            <a:spLocks noGrp="1"/>
          </p:cNvSpPr>
          <p:nvPr>
            <p:ph type="title"/>
          </p:nvPr>
        </p:nvSpPr>
        <p:spPr>
          <a:xfrm>
            <a:off x="838200" y="374894"/>
            <a:ext cx="10515600" cy="729640"/>
          </a:xfrm>
        </p:spPr>
        <p:txBody>
          <a:bodyPr anchor="b">
            <a:normAutofit/>
          </a:bodyPr>
          <a:lstStyle/>
          <a:p>
            <a:r>
              <a:rPr lang="en-US" sz="3600" b="1">
                <a:latin typeface="Calibri"/>
                <a:ea typeface="Calibri"/>
                <a:cs typeface="Calibri"/>
              </a:rPr>
              <a:t>Current Challenges</a:t>
            </a:r>
          </a:p>
        </p:txBody>
      </p:sp>
      <p:pic>
        <p:nvPicPr>
          <p:cNvPr id="4" name="Picture Placeholder 3" descr="A cat reading a book&#10;&#10;AI-generated content may be incorrect.">
            <a:extLst>
              <a:ext uri="{FF2B5EF4-FFF2-40B4-BE49-F238E27FC236}">
                <a16:creationId xmlns:a16="http://schemas.microsoft.com/office/drawing/2014/main" id="{C7B79AF7-DC9E-2C05-D2DF-6E2091E83956}"/>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253331" y="1825625"/>
            <a:ext cx="4351338" cy="4351338"/>
          </a:xfrm>
          <a:noFill/>
        </p:spPr>
      </p:pic>
      <p:sp>
        <p:nvSpPr>
          <p:cNvPr id="12" name="Content Placeholder 3">
            <a:extLst>
              <a:ext uri="{FF2B5EF4-FFF2-40B4-BE49-F238E27FC236}">
                <a16:creationId xmlns:a16="http://schemas.microsoft.com/office/drawing/2014/main" id="{2D9BA698-CD89-C97A-5F4B-60147A782B56}"/>
              </a:ext>
            </a:extLst>
          </p:cNvPr>
          <p:cNvSpPr>
            <a:spLocks noGrp="1"/>
          </p:cNvSpPr>
          <p:nvPr>
            <p:ph sz="half" idx="2"/>
          </p:nvPr>
        </p:nvSpPr>
        <p:spPr>
          <a:xfrm>
            <a:off x="6181969" y="1095340"/>
            <a:ext cx="4913382" cy="4848069"/>
          </a:xfrm>
        </p:spPr>
        <p:txBody>
          <a:bodyPr vert="horz" lIns="91440" tIns="45720" rIns="91440" bIns="45720" rtlCol="0" anchor="t">
            <a:normAutofit/>
          </a:bodyPr>
          <a:lstStyle/>
          <a:p>
            <a:pPr marL="0" indent="0">
              <a:buNone/>
            </a:pPr>
            <a:endParaRPr lang="en-US" sz="2600" dirty="0">
              <a:latin typeface="Calibri"/>
              <a:ea typeface="Calibri"/>
              <a:cs typeface="Calibri"/>
            </a:endParaRPr>
          </a:p>
          <a:p>
            <a:pPr>
              <a:buFont typeface="Wingdings" panose="020B0604020202020204" pitchFamily="34" charset="0"/>
              <a:buChar char="§"/>
            </a:pPr>
            <a:r>
              <a:rPr lang="en-US">
                <a:latin typeface="Calibri"/>
                <a:ea typeface="Calibri"/>
                <a:cs typeface="Calibri"/>
              </a:rPr>
              <a:t>E-book inclusion</a:t>
            </a:r>
            <a:endParaRPr lang="en-US"/>
          </a:p>
          <a:p>
            <a:pPr>
              <a:buFont typeface="Wingdings" panose="020B0604020202020204" pitchFamily="34" charset="0"/>
              <a:buChar char="§"/>
            </a:pPr>
            <a:r>
              <a:rPr lang="en-US" dirty="0">
                <a:latin typeface="Calibri"/>
                <a:ea typeface="Calibri"/>
                <a:cs typeface="Calibri"/>
              </a:rPr>
              <a:t>Consistent and accurate shelving</a:t>
            </a:r>
          </a:p>
          <a:p>
            <a:pPr>
              <a:buFont typeface="Wingdings" panose="020B0604020202020204" pitchFamily="34" charset="0"/>
              <a:buChar char="§"/>
            </a:pPr>
            <a:r>
              <a:rPr lang="en-US" dirty="0">
                <a:latin typeface="Calibri"/>
                <a:ea typeface="Calibri"/>
                <a:cs typeface="Calibri"/>
              </a:rPr>
              <a:t>Sustainable maintenance/collection </a:t>
            </a:r>
            <a:r>
              <a:rPr lang="en-US">
                <a:latin typeface="Calibri"/>
                <a:ea typeface="Calibri"/>
                <a:cs typeface="Calibri"/>
              </a:rPr>
              <a:t>development</a:t>
            </a:r>
            <a:endParaRPr lang="en-US" dirty="0">
              <a:latin typeface="Calibri"/>
              <a:ea typeface="Calibri"/>
              <a:cs typeface="Calibri"/>
            </a:endParaRPr>
          </a:p>
          <a:p>
            <a:pPr>
              <a:buFont typeface="Wingdings" panose="020B0604020202020204" pitchFamily="34" charset="0"/>
              <a:buChar char="§"/>
            </a:pPr>
            <a:r>
              <a:rPr lang="en-US">
                <a:latin typeface="Calibri"/>
                <a:ea typeface="Calibri"/>
                <a:cs typeface="Calibri"/>
              </a:rPr>
              <a:t>Outreach</a:t>
            </a:r>
            <a:endParaRPr lang="en-US" dirty="0">
              <a:latin typeface="Calibri"/>
              <a:ea typeface="Calibri"/>
              <a:cs typeface="Calibri"/>
            </a:endParaRPr>
          </a:p>
          <a:p>
            <a:pPr>
              <a:buFont typeface="Wingdings" panose="020B0604020202020204" pitchFamily="34" charset="0"/>
              <a:buChar char="§"/>
            </a:pPr>
            <a:r>
              <a:rPr lang="en-US" dirty="0">
                <a:latin typeface="Calibri"/>
                <a:ea typeface="Calibri"/>
                <a:cs typeface="Calibri"/>
              </a:rPr>
              <a:t>Finding the best way to get </a:t>
            </a:r>
            <a:r>
              <a:rPr lang="en-US">
                <a:latin typeface="Calibri"/>
                <a:ea typeface="Calibri"/>
                <a:cs typeface="Calibri"/>
              </a:rPr>
              <a:t>suggestions</a:t>
            </a:r>
          </a:p>
          <a:p>
            <a:pPr>
              <a:buFont typeface="Wingdings" panose="020B0604020202020204" pitchFamily="34" charset="0"/>
              <a:buChar char="§"/>
            </a:pPr>
            <a:endParaRPr lang="en-US" sz="1900" dirty="0">
              <a:latin typeface="Aptos" panose="02110004020202020204"/>
              <a:ea typeface="Calibri"/>
              <a:cs typeface="Calibri"/>
            </a:endParaRPr>
          </a:p>
        </p:txBody>
      </p:sp>
      <p:pic>
        <p:nvPicPr>
          <p:cNvPr id="5" name="Picture 6" descr="Blue text on a black background&#10;&#10;Description automatically generated">
            <a:extLst>
              <a:ext uri="{FF2B5EF4-FFF2-40B4-BE49-F238E27FC236}">
                <a16:creationId xmlns:a16="http://schemas.microsoft.com/office/drawing/2014/main" id="{B03AB95A-14FF-E4D0-9D35-5DD066D230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9687" y="6168046"/>
            <a:ext cx="28956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83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A94C0-34BF-D4E3-A402-4EEBE205AD13}"/>
            </a:ext>
          </a:extLst>
        </p:cNvPr>
        <p:cNvGrpSpPr/>
        <p:nvPr/>
      </p:nvGrpSpPr>
      <p:grpSpPr>
        <a:xfrm>
          <a:off x="0" y="0"/>
          <a:ext cx="0" cy="0"/>
          <a:chOff x="0" y="0"/>
          <a:chExt cx="0" cy="0"/>
        </a:xfrm>
      </p:grpSpPr>
      <p:pic>
        <p:nvPicPr>
          <p:cNvPr id="12290" name="Picture 2" descr="Blue text on a black background&#10;&#10;Description automatically generated">
            <a:extLst>
              <a:ext uri="{FF2B5EF4-FFF2-40B4-BE49-F238E27FC236}">
                <a16:creationId xmlns:a16="http://schemas.microsoft.com/office/drawing/2014/main" id="{21C79310-17D9-D3B6-2C9C-CF82714153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2808" y="6036693"/>
            <a:ext cx="2895600" cy="47625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5698E27B-4083-DCDC-792B-D6412B822265}"/>
              </a:ext>
            </a:extLst>
          </p:cNvPr>
          <p:cNvSpPr/>
          <p:nvPr/>
        </p:nvSpPr>
        <p:spPr>
          <a:xfrm>
            <a:off x="7674309" y="1459755"/>
            <a:ext cx="3968870" cy="4112574"/>
          </a:xfrm>
          <a:prstGeom prst="ellipse">
            <a:avLst/>
          </a:prstGeom>
          <a:solidFill>
            <a:schemeClr val="bg1"/>
          </a:solidFill>
          <a:ln w="76200">
            <a:solidFill>
              <a:srgbClr val="F3B80F"/>
            </a:solidFill>
          </a:ln>
        </p:spPr>
        <p:style>
          <a:lnRef idx="2">
            <a:schemeClr val="accent5">
              <a:shade val="50000"/>
            </a:schemeClr>
          </a:lnRef>
          <a:fillRef idx="1">
            <a:schemeClr val="accent5"/>
          </a:fillRef>
          <a:effectRef idx="0">
            <a:schemeClr val="accent5"/>
          </a:effectRef>
          <a:fontRef idx="minor">
            <a:schemeClr val="lt1"/>
          </a:fontRef>
        </p:style>
        <p:txBody>
          <a:bodyPr lIns="0" tIns="0" rIns="0" bIns="0" rtlCol="0" anchor="ctr"/>
          <a:lstStyle/>
          <a:p>
            <a:pPr algn="ctr" defTabSz="905256">
              <a:spcAft>
                <a:spcPts val="600"/>
              </a:spcAft>
            </a:pPr>
            <a:r>
              <a:rPr lang="en-US" sz="4000" b="1">
                <a:solidFill>
                  <a:schemeClr val="tx1"/>
                </a:solidFill>
                <a:latin typeface="Calibri"/>
                <a:ea typeface="Calibri"/>
                <a:cs typeface="Calibri"/>
              </a:rPr>
              <a:t> About    </a:t>
            </a:r>
            <a:endParaRPr lang="en-US">
              <a:solidFill>
                <a:schemeClr val="tx1"/>
              </a:solidFill>
              <a:latin typeface="Aptos" panose="02110004020202020204"/>
              <a:ea typeface="Calibri"/>
              <a:cs typeface="Calibri"/>
            </a:endParaRPr>
          </a:p>
          <a:p>
            <a:pPr algn="ctr" defTabSz="905256">
              <a:spcAft>
                <a:spcPts val="600"/>
              </a:spcAft>
            </a:pPr>
            <a:r>
              <a:rPr lang="en-US" sz="4000" b="1">
                <a:solidFill>
                  <a:schemeClr val="tx1"/>
                </a:solidFill>
                <a:latin typeface="Calibri"/>
                <a:ea typeface="Calibri"/>
                <a:cs typeface="Calibri"/>
              </a:rPr>
              <a:t>Bobcat  </a:t>
            </a:r>
            <a:endParaRPr lang="en-US">
              <a:solidFill>
                <a:schemeClr val="tx1"/>
              </a:solidFill>
            </a:endParaRPr>
          </a:p>
          <a:p>
            <a:pPr algn="ctr" defTabSz="905256">
              <a:spcAft>
                <a:spcPts val="600"/>
              </a:spcAft>
            </a:pPr>
            <a:r>
              <a:rPr lang="en-US" sz="4000" b="1">
                <a:solidFill>
                  <a:schemeClr val="tx1"/>
                </a:solidFill>
                <a:latin typeface="Calibri"/>
                <a:ea typeface="Calibri"/>
                <a:cs typeface="Calibri"/>
              </a:rPr>
              <a:t>Browse</a:t>
            </a:r>
            <a:r>
              <a:rPr lang="en-US" sz="3600" dirty="0">
                <a:solidFill>
                  <a:srgbClr val="0070C0"/>
                </a:solidFill>
                <a:latin typeface="Calibri"/>
                <a:ea typeface="Calibri"/>
                <a:cs typeface="Calibri"/>
              </a:rPr>
              <a:t> </a:t>
            </a:r>
            <a:endParaRPr lang="en-US" dirty="0"/>
          </a:p>
        </p:txBody>
      </p:sp>
      <p:pic>
        <p:nvPicPr>
          <p:cNvPr id="5" name="Picture 4" descr="A cat reading a book next to a fountain&#10;&#10;AI-generated content may be incorrect.">
            <a:extLst>
              <a:ext uri="{FF2B5EF4-FFF2-40B4-BE49-F238E27FC236}">
                <a16:creationId xmlns:a16="http://schemas.microsoft.com/office/drawing/2014/main" id="{36D74ECE-23DD-E3D1-B761-5EA0AD7941AC}"/>
              </a:ext>
            </a:extLst>
          </p:cNvPr>
          <p:cNvPicPr>
            <a:picLocks noChangeAspect="1"/>
          </p:cNvPicPr>
          <p:nvPr/>
        </p:nvPicPr>
        <p:blipFill>
          <a:blip r:embed="rId4"/>
          <a:stretch>
            <a:fillRect/>
          </a:stretch>
        </p:blipFill>
        <p:spPr>
          <a:xfrm>
            <a:off x="200186" y="0"/>
            <a:ext cx="6858000" cy="6858000"/>
          </a:xfrm>
          <a:prstGeom prst="rect">
            <a:avLst/>
          </a:prstGeom>
        </p:spPr>
      </p:pic>
    </p:spTree>
    <p:extLst>
      <p:ext uri="{BB962C8B-B14F-4D97-AF65-F5344CB8AC3E}">
        <p14:creationId xmlns:p14="http://schemas.microsoft.com/office/powerpoint/2010/main" val="637779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89EE6-6AD4-DA87-9D2D-4341B863789D}"/>
              </a:ext>
            </a:extLst>
          </p:cNvPr>
          <p:cNvSpPr>
            <a:spLocks noGrp="1"/>
          </p:cNvSpPr>
          <p:nvPr>
            <p:ph type="title"/>
          </p:nvPr>
        </p:nvSpPr>
        <p:spPr/>
        <p:txBody>
          <a:bodyPr/>
          <a:lstStyle/>
          <a:p>
            <a:r>
              <a:rPr lang="en-US" sz="3600" b="1">
                <a:latin typeface="Calibri"/>
                <a:ea typeface="Calibri"/>
                <a:cs typeface="Calibri"/>
              </a:rPr>
              <a:t>What Are Future Threats?</a:t>
            </a:r>
            <a:endParaRPr lang="en-US">
              <a:latin typeface="Calibri"/>
              <a:ea typeface="Calibri"/>
              <a:cs typeface="Calibri"/>
            </a:endParaRPr>
          </a:p>
        </p:txBody>
      </p:sp>
      <p:sp>
        <p:nvSpPr>
          <p:cNvPr id="3" name="Content Placeholder 2">
            <a:extLst>
              <a:ext uri="{FF2B5EF4-FFF2-40B4-BE49-F238E27FC236}">
                <a16:creationId xmlns:a16="http://schemas.microsoft.com/office/drawing/2014/main" id="{E88CB002-92EF-470E-3722-A5E2D231B5F5}"/>
              </a:ext>
            </a:extLst>
          </p:cNvPr>
          <p:cNvSpPr>
            <a:spLocks noGrp="1"/>
          </p:cNvSpPr>
          <p:nvPr>
            <p:ph idx="1"/>
          </p:nvPr>
        </p:nvSpPr>
        <p:spPr/>
        <p:txBody>
          <a:bodyPr vert="horz" lIns="0" tIns="45720" rIns="0" bIns="45720" rtlCol="0" anchor="t">
            <a:normAutofit/>
          </a:bodyPr>
          <a:lstStyle/>
          <a:p>
            <a:pPr>
              <a:buFont typeface="Wingdings" panose="020B0604020202020204" pitchFamily="34" charset="0"/>
              <a:buChar char="§"/>
            </a:pPr>
            <a:r>
              <a:rPr lang="en-US" sz="3200">
                <a:latin typeface="Calibri"/>
                <a:ea typeface="Calibri"/>
                <a:cs typeface="Calibri"/>
              </a:rPr>
              <a:t>Funding?</a:t>
            </a:r>
            <a:endParaRPr lang="en-US"/>
          </a:p>
          <a:p>
            <a:pPr>
              <a:buFont typeface="Wingdings" panose="020B0604020202020204" pitchFamily="34" charset="0"/>
              <a:buChar char="§"/>
            </a:pPr>
            <a:r>
              <a:rPr lang="en-US" sz="3200">
                <a:latin typeface="Calibri"/>
                <a:ea typeface="Calibri"/>
                <a:cs typeface="Calibri"/>
              </a:rPr>
              <a:t>Censorship?</a:t>
            </a:r>
          </a:p>
          <a:p>
            <a:pPr>
              <a:buFont typeface="Wingdings" panose="020B0604020202020204" pitchFamily="34" charset="0"/>
              <a:buChar char="§"/>
            </a:pPr>
            <a:r>
              <a:rPr lang="en-US" sz="3200">
                <a:latin typeface="Calibri"/>
                <a:ea typeface="Calibri"/>
                <a:cs typeface="Calibri"/>
              </a:rPr>
              <a:t>Staffing?</a:t>
            </a:r>
          </a:p>
          <a:p>
            <a:pPr>
              <a:buFont typeface="Wingdings" panose="020B0604020202020204" pitchFamily="34" charset="0"/>
              <a:buChar char="§"/>
            </a:pPr>
            <a:r>
              <a:rPr lang="en-US" sz="3200">
                <a:latin typeface="Calibri"/>
                <a:ea typeface="Calibri"/>
                <a:cs typeface="Calibri"/>
              </a:rPr>
              <a:t>Administration changes?</a:t>
            </a:r>
          </a:p>
          <a:p>
            <a:pPr>
              <a:buFont typeface="Wingdings" panose="020B0604020202020204" pitchFamily="34" charset="0"/>
              <a:buChar char="§"/>
            </a:pPr>
            <a:r>
              <a:rPr lang="en-US" sz="3200">
                <a:latin typeface="Calibri"/>
                <a:ea typeface="Calibri"/>
                <a:cs typeface="Calibri"/>
              </a:rPr>
              <a:t>Space changes?</a:t>
            </a:r>
          </a:p>
          <a:p>
            <a:pPr>
              <a:buFont typeface="Wingdings" panose="020B0604020202020204" pitchFamily="34" charset="0"/>
              <a:buChar char="§"/>
            </a:pPr>
            <a:r>
              <a:rPr lang="en-US" sz="3200">
                <a:latin typeface="Calibri"/>
                <a:ea typeface="Calibri"/>
                <a:cs typeface="Calibri"/>
              </a:rPr>
              <a:t>Reading habits?</a:t>
            </a:r>
            <a:endParaRPr lang="en-US" sz="3200" dirty="0">
              <a:latin typeface="Calibri"/>
              <a:ea typeface="Calibri"/>
              <a:cs typeface="Calibri"/>
            </a:endParaRPr>
          </a:p>
          <a:p>
            <a:pPr marL="0" indent="0">
              <a:buNone/>
            </a:pPr>
            <a:endParaRPr lang="en-US" dirty="0"/>
          </a:p>
          <a:p>
            <a:pPr>
              <a:buFont typeface="Wingdings" panose="020B0604020202020204" pitchFamily="34" charset="0"/>
              <a:buChar char="§"/>
            </a:pPr>
            <a:endParaRPr lang="en-US" sz="2400" dirty="0"/>
          </a:p>
        </p:txBody>
      </p:sp>
      <p:pic>
        <p:nvPicPr>
          <p:cNvPr id="5" name="Picture 2" descr="Blue text on a black background&#10;&#10;Description automatically generated">
            <a:extLst>
              <a:ext uri="{FF2B5EF4-FFF2-40B4-BE49-F238E27FC236}">
                <a16:creationId xmlns:a16="http://schemas.microsoft.com/office/drawing/2014/main" id="{90B24C9A-AA80-07E8-650B-1BE01E20A0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5705" y="6177275"/>
            <a:ext cx="28956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at reading a book&#10;&#10;AI-generated content may be incorrect.">
            <a:extLst>
              <a:ext uri="{FF2B5EF4-FFF2-40B4-BE49-F238E27FC236}">
                <a16:creationId xmlns:a16="http://schemas.microsoft.com/office/drawing/2014/main" id="{5F44E94C-2F15-E495-AB37-045C73F249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0475" y="1251171"/>
            <a:ext cx="4353340" cy="4353340"/>
          </a:xfrm>
          <a:prstGeom prst="rect">
            <a:avLst/>
          </a:prstGeom>
        </p:spPr>
      </p:pic>
    </p:spTree>
    <p:extLst>
      <p:ext uri="{BB962C8B-B14F-4D97-AF65-F5344CB8AC3E}">
        <p14:creationId xmlns:p14="http://schemas.microsoft.com/office/powerpoint/2010/main" val="63525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18A0F-0346-B372-BDB8-9539177301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31E801-3BAA-E454-82B5-7F4572C6622D}"/>
              </a:ext>
            </a:extLst>
          </p:cNvPr>
          <p:cNvSpPr>
            <a:spLocks noGrp="1"/>
          </p:cNvSpPr>
          <p:nvPr>
            <p:ph type="title"/>
          </p:nvPr>
        </p:nvSpPr>
        <p:spPr/>
        <p:txBody>
          <a:bodyPr anchor="b">
            <a:normAutofit/>
          </a:bodyPr>
          <a:lstStyle/>
          <a:p>
            <a:r>
              <a:rPr lang="en-US" b="1" dirty="0">
                <a:latin typeface="Calibri"/>
                <a:ea typeface="Calibri"/>
                <a:cs typeface="Calibri"/>
              </a:rPr>
              <a:t>Questions? For You and For Me!</a:t>
            </a:r>
          </a:p>
        </p:txBody>
      </p:sp>
      <p:pic>
        <p:nvPicPr>
          <p:cNvPr id="29698" name="Picture 2" descr="Blue text on a black background&#10;&#10;Description automatically generated">
            <a:extLst>
              <a:ext uri="{FF2B5EF4-FFF2-40B4-BE49-F238E27FC236}">
                <a16:creationId xmlns:a16="http://schemas.microsoft.com/office/drawing/2014/main" id="{6793C139-1D89-C581-B656-03EE238C9D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5026" y="6305550"/>
            <a:ext cx="28956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at reading a book&#10;&#10;AI-generated content may be incorrect.">
            <a:extLst>
              <a:ext uri="{FF2B5EF4-FFF2-40B4-BE49-F238E27FC236}">
                <a16:creationId xmlns:a16="http://schemas.microsoft.com/office/drawing/2014/main" id="{1C9C81B7-C9E1-F755-898C-295A0FD957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771" y="1771455"/>
            <a:ext cx="5174860" cy="5010345"/>
          </a:xfrm>
          <a:prstGeom prst="rect">
            <a:avLst/>
          </a:prstGeom>
        </p:spPr>
      </p:pic>
      <p:sp>
        <p:nvSpPr>
          <p:cNvPr id="5" name="TextBox 4">
            <a:extLst>
              <a:ext uri="{FF2B5EF4-FFF2-40B4-BE49-F238E27FC236}">
                <a16:creationId xmlns:a16="http://schemas.microsoft.com/office/drawing/2014/main" id="{65DA5B47-4F0F-BE2E-945B-1B3589E2A54C}"/>
              </a:ext>
            </a:extLst>
          </p:cNvPr>
          <p:cNvSpPr txBox="1"/>
          <p:nvPr/>
        </p:nvSpPr>
        <p:spPr>
          <a:xfrm>
            <a:off x="5365631" y="2233522"/>
            <a:ext cx="6677025" cy="3108543"/>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
            </a:pPr>
            <a:r>
              <a:rPr lang="en-US" sz="2800" dirty="0">
                <a:latin typeface="Calibri"/>
                <a:ea typeface="Calibri"/>
                <a:cs typeface="Calibri"/>
              </a:rPr>
              <a:t>Do you have a similar collection at your library?</a:t>
            </a:r>
          </a:p>
          <a:p>
            <a:endParaRPr lang="en-US" sz="2800" dirty="0">
              <a:latin typeface="Calibri"/>
              <a:ea typeface="Calibri"/>
              <a:cs typeface="Calibri"/>
            </a:endParaRPr>
          </a:p>
          <a:p>
            <a:pPr marL="285750" indent="-285750">
              <a:buFont typeface="Wingdings" panose="05000000000000000000" pitchFamily="2" charset="2"/>
              <a:buChar char="§"/>
            </a:pPr>
            <a:r>
              <a:rPr lang="en-US" sz="2800" dirty="0">
                <a:latin typeface="Calibri"/>
                <a:ea typeface="Calibri"/>
                <a:cs typeface="Calibri"/>
              </a:rPr>
              <a:t>What are ways you’re promoting reading?</a:t>
            </a:r>
          </a:p>
          <a:p>
            <a:endParaRPr lang="en-US" sz="2800" dirty="0">
              <a:latin typeface="Calibri"/>
              <a:ea typeface="Calibri"/>
              <a:cs typeface="Calibri"/>
            </a:endParaRPr>
          </a:p>
          <a:p>
            <a:pPr marL="285750" indent="-285750">
              <a:buFont typeface="Wingdings" panose="05000000000000000000" pitchFamily="2" charset="2"/>
              <a:buChar char="§"/>
            </a:pPr>
            <a:r>
              <a:rPr lang="en-US" sz="2800" dirty="0">
                <a:latin typeface="Calibri"/>
                <a:ea typeface="Calibri"/>
                <a:cs typeface="Calibri"/>
              </a:rPr>
              <a:t>Have you bridged the electronic and print gap successfully?</a:t>
            </a:r>
          </a:p>
        </p:txBody>
      </p:sp>
    </p:spTree>
    <p:extLst>
      <p:ext uri="{BB962C8B-B14F-4D97-AF65-F5344CB8AC3E}">
        <p14:creationId xmlns:p14="http://schemas.microsoft.com/office/powerpoint/2010/main" val="238234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2066925"/>
            <a:ext cx="5734050" cy="2219325"/>
          </a:xfrm>
        </p:spPr>
        <p:txBody>
          <a:bodyPr anchor="ctr">
            <a:normAutofit/>
          </a:bodyPr>
          <a:lstStyle/>
          <a:p>
            <a:r>
              <a:rPr lang="en-US" b="1" dirty="0"/>
              <a:t>       </a:t>
            </a:r>
            <a:r>
              <a:rPr lang="en-US" b="1">
                <a:latin typeface="Calibri"/>
                <a:ea typeface="Calibri"/>
                <a:cs typeface="Calibri"/>
              </a:rPr>
              <a:t>Thank You!</a:t>
            </a:r>
          </a:p>
        </p:txBody>
      </p:sp>
      <p:sp>
        <p:nvSpPr>
          <p:cNvPr id="7" name="Text Placeholder 2">
            <a:extLst>
              <a:ext uri="{FF2B5EF4-FFF2-40B4-BE49-F238E27FC236}">
                <a16:creationId xmlns:a16="http://schemas.microsoft.com/office/drawing/2014/main" id="{491ED99A-1F86-8535-843A-9B412FF155DC}"/>
              </a:ext>
            </a:extLst>
          </p:cNvPr>
          <p:cNvSpPr>
            <a:spLocks noGrp="1"/>
          </p:cNvSpPr>
          <p:nvPr>
            <p:ph type="subTitle" idx="4294967295"/>
          </p:nvPr>
        </p:nvSpPr>
        <p:spPr>
          <a:xfrm>
            <a:off x="0" y="4560888"/>
            <a:ext cx="5734050" cy="955675"/>
          </a:xfrm>
        </p:spPr>
        <p:txBody>
          <a:bodyPr vert="horz" lIns="91440" tIns="45720" rIns="91440" bIns="45720" rtlCol="0" anchor="t">
            <a:normAutofit fontScale="92500" lnSpcReduction="10000"/>
          </a:bodyPr>
          <a:lstStyle/>
          <a:p>
            <a:pPr marL="0" indent="0">
              <a:spcAft>
                <a:spcPts val="600"/>
              </a:spcAft>
              <a:buNone/>
            </a:pPr>
            <a:r>
              <a:rPr lang="en-US" sz="2400"/>
              <a:t>                </a:t>
            </a:r>
            <a:r>
              <a:rPr lang="en-US">
                <a:latin typeface="Calibri"/>
                <a:ea typeface="Calibri"/>
                <a:cs typeface="Calibri"/>
              </a:rPr>
              <a:t>  Rachelle McLain</a:t>
            </a:r>
          </a:p>
          <a:p>
            <a:pPr marL="0" indent="0">
              <a:spcAft>
                <a:spcPts val="600"/>
              </a:spcAft>
              <a:buNone/>
            </a:pPr>
            <a:r>
              <a:rPr lang="en-US">
                <a:latin typeface="Calibri"/>
                <a:ea typeface="Calibri"/>
                <a:cs typeface="Calibri"/>
              </a:rPr>
              <a:t>                 rachelle.mclain@montana.edu</a:t>
            </a:r>
          </a:p>
        </p:txBody>
      </p:sp>
      <p:pic>
        <p:nvPicPr>
          <p:cNvPr id="7174" name="Picture 6" descr="A logo of a cat reading a book&#10;&#10;Description automatically generated">
            <a:extLst>
              <a:ext uri="{FF2B5EF4-FFF2-40B4-BE49-F238E27FC236}">
                <a16:creationId xmlns:a16="http://schemas.microsoft.com/office/drawing/2014/main" id="{527D2ECD-2E05-AC8D-2ADA-2B0A3E62A7B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76235" y="1310656"/>
            <a:ext cx="4220593" cy="4208604"/>
          </a:xfrm>
          <a:prstGeom prst="rect">
            <a:avLst/>
          </a:prstGeom>
          <a:solidFill>
            <a:srgbClr val="FFFFFF"/>
          </a:solidFill>
        </p:spPr>
      </p:pic>
    </p:spTree>
    <p:extLst>
      <p:ext uri="{BB962C8B-B14F-4D97-AF65-F5344CB8AC3E}">
        <p14:creationId xmlns:p14="http://schemas.microsoft.com/office/powerpoint/2010/main" val="132884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high angle view of a library&#10;&#10;AI-generated content may be incorrect.">
            <a:extLst>
              <a:ext uri="{FF2B5EF4-FFF2-40B4-BE49-F238E27FC236}">
                <a16:creationId xmlns:a16="http://schemas.microsoft.com/office/drawing/2014/main" id="{B90F1D9A-C0A6-00B5-7E40-3C962C4E933A}"/>
              </a:ext>
            </a:extLst>
          </p:cNvPr>
          <p:cNvPicPr>
            <a:picLocks noGrp="1" noChangeAspect="1"/>
          </p:cNvPicPr>
          <p:nvPr>
            <p:ph type="pic" idx="1"/>
          </p:nvPr>
        </p:nvPicPr>
        <p:blipFill>
          <a:blip r:embed="rId3"/>
          <a:srcRect l="20390" r="20390"/>
          <a:stretch/>
        </p:blipFill>
        <p:spPr>
          <a:xfrm rot="5400000">
            <a:off x="6321305" y="338137"/>
            <a:ext cx="4873625" cy="6172200"/>
          </a:xfrm>
          <a:prstGeom prst="rect">
            <a:avLst/>
          </a:prstGeom>
        </p:spPr>
      </p:pic>
      <p:sp>
        <p:nvSpPr>
          <p:cNvPr id="3" name="Content Placeholder 2"/>
          <p:cNvSpPr>
            <a:spLocks noGrp="1"/>
          </p:cNvSpPr>
          <p:nvPr>
            <p:ph type="body" sz="half" idx="2"/>
          </p:nvPr>
        </p:nvSpPr>
        <p:spPr>
          <a:xfrm>
            <a:off x="5901" y="860784"/>
            <a:ext cx="4987313" cy="5140201"/>
          </a:xfrm>
        </p:spPr>
        <p:txBody>
          <a:bodyPr vert="horz" lIns="91440" tIns="45720" rIns="91440" bIns="45720" rtlCol="0" anchor="t">
            <a:normAutofit lnSpcReduction="10000"/>
          </a:bodyPr>
          <a:lstStyle/>
          <a:p>
            <a:pPr marL="342900" indent="-342900">
              <a:buFont typeface="Wingdings" panose="05000000000000000000" pitchFamily="2" charset="2"/>
              <a:buChar char="§"/>
            </a:pPr>
            <a:r>
              <a:rPr lang="en-US" sz="2400">
                <a:latin typeface="Calibri"/>
                <a:ea typeface="Calibri"/>
                <a:cs typeface="Calibri"/>
              </a:rPr>
              <a:t>Popular fiction and non-fiction reading collection on the 1</a:t>
            </a:r>
            <a:r>
              <a:rPr lang="en-US" sz="2400" baseline="30000">
                <a:latin typeface="Calibri"/>
                <a:ea typeface="Calibri"/>
                <a:cs typeface="Calibri"/>
              </a:rPr>
              <a:t>st</a:t>
            </a:r>
            <a:r>
              <a:rPr lang="en-US" sz="2400" dirty="0">
                <a:latin typeface="Calibri"/>
                <a:ea typeface="Calibri"/>
                <a:cs typeface="Calibri"/>
              </a:rPr>
              <a:t> </a:t>
            </a:r>
            <a:r>
              <a:rPr lang="en-US" sz="2400">
                <a:latin typeface="Calibri"/>
                <a:ea typeface="Calibri"/>
                <a:cs typeface="Calibri"/>
              </a:rPr>
              <a:t>floor of the library</a:t>
            </a:r>
            <a:endParaRPr lang="en-US" sz="2400" dirty="0">
              <a:latin typeface="Calibri"/>
              <a:ea typeface="Calibri"/>
              <a:cs typeface="Calibri"/>
            </a:endParaRPr>
          </a:p>
          <a:p>
            <a:endParaRPr lang="en-US" sz="2400" dirty="0">
              <a:latin typeface="Calibri"/>
              <a:ea typeface="Calibri"/>
              <a:cs typeface="Calibri"/>
            </a:endParaRPr>
          </a:p>
          <a:p>
            <a:pPr marL="342900" indent="-342900">
              <a:buFont typeface="Wingdings" panose="05000000000000000000" pitchFamily="2" charset="2"/>
              <a:buChar char="§"/>
            </a:pPr>
            <a:r>
              <a:rPr lang="en-US" sz="2400" dirty="0">
                <a:latin typeface="Calibri"/>
                <a:ea typeface="Calibri"/>
                <a:cs typeface="Calibri"/>
              </a:rPr>
              <a:t>Across from the coffee shop, </a:t>
            </a:r>
            <a:r>
              <a:rPr lang="en-US" sz="2400" b="1">
                <a:latin typeface="Calibri"/>
                <a:ea typeface="Calibri"/>
                <a:cs typeface="Calibri"/>
              </a:rPr>
              <a:t>Brewed Awakening </a:t>
            </a:r>
          </a:p>
          <a:p>
            <a:pPr marL="342900" indent="-342900">
              <a:buFont typeface="Wingdings" panose="05000000000000000000" pitchFamily="2" charset="2"/>
              <a:buChar char="§"/>
            </a:pPr>
            <a:endParaRPr lang="en-US" sz="2400" b="1" dirty="0">
              <a:latin typeface="Calibri"/>
              <a:ea typeface="Calibri"/>
              <a:cs typeface="Calibri"/>
            </a:endParaRPr>
          </a:p>
          <a:p>
            <a:pPr marL="342900" indent="-342900">
              <a:buFont typeface="Wingdings" panose="05000000000000000000" pitchFamily="2" charset="2"/>
              <a:buChar char="§"/>
            </a:pPr>
            <a:r>
              <a:rPr lang="en-US" sz="2400" dirty="0">
                <a:latin typeface="Calibri"/>
                <a:ea typeface="Calibri"/>
                <a:cs typeface="Calibri"/>
              </a:rPr>
              <a:t>Across from another reading area that includes New Books, </a:t>
            </a:r>
            <a:r>
              <a:rPr lang="en-US" sz="2400">
                <a:latin typeface="Calibri"/>
                <a:ea typeface="Calibri"/>
                <a:cs typeface="Calibri"/>
              </a:rPr>
              <a:t>magazines</a:t>
            </a:r>
            <a:r>
              <a:rPr lang="en-US" sz="2400" dirty="0">
                <a:latin typeface="Calibri"/>
                <a:ea typeface="Calibri"/>
                <a:cs typeface="Calibri"/>
              </a:rPr>
              <a:t>, &amp; newspapers</a:t>
            </a:r>
          </a:p>
          <a:p>
            <a:pPr marL="342900" indent="-342900">
              <a:buFont typeface="Wingdings" panose="05000000000000000000" pitchFamily="2" charset="2"/>
              <a:buChar char="§"/>
            </a:pPr>
            <a:endParaRPr lang="en-US" sz="2400" dirty="0">
              <a:latin typeface="Calibri"/>
              <a:ea typeface="Calibri"/>
              <a:cs typeface="Calibri"/>
            </a:endParaRPr>
          </a:p>
          <a:p>
            <a:pPr marL="342900" indent="-342900">
              <a:buFont typeface="Wingdings" panose="05000000000000000000" pitchFamily="2" charset="2"/>
              <a:buChar char="§"/>
            </a:pPr>
            <a:r>
              <a:rPr lang="en-US" sz="2400">
                <a:latin typeface="Calibri"/>
                <a:ea typeface="Calibri"/>
                <a:cs typeface="Calibri"/>
              </a:rPr>
              <a:t>Collection is made up of print books recommended by students, faculty, and staff </a:t>
            </a:r>
            <a:endParaRPr lang="en-US" sz="2400" dirty="0">
              <a:latin typeface="Calibri"/>
              <a:ea typeface="Calibri"/>
              <a:cs typeface="Calibri"/>
            </a:endParaRPr>
          </a:p>
          <a:p>
            <a:endParaRPr lang="en-US" sz="2400" b="1" dirty="0"/>
          </a:p>
        </p:txBody>
      </p:sp>
      <p:pic>
        <p:nvPicPr>
          <p:cNvPr id="9218" name="Picture 2" descr="Blue text on a black background&#10;&#10;Description automatically generated">
            <a:extLst>
              <a:ext uri="{FF2B5EF4-FFF2-40B4-BE49-F238E27FC236}">
                <a16:creationId xmlns:a16="http://schemas.microsoft.com/office/drawing/2014/main" id="{9F7522CB-DDA3-BEB0-DE60-77D073861E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6610" y="6159545"/>
            <a:ext cx="28956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78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16790-2820-DC31-84B8-C007DCFE2B19}"/>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A8D7FC55-7DF8-9700-88AC-E4ECFF257F21}"/>
              </a:ext>
            </a:extLst>
          </p:cNvPr>
          <p:cNvSpPr>
            <a:spLocks noGrp="1"/>
          </p:cNvSpPr>
          <p:nvPr>
            <p:ph type="title"/>
          </p:nvPr>
        </p:nvSpPr>
        <p:spPr/>
        <p:txBody>
          <a:bodyPr>
            <a:normAutofit/>
          </a:bodyPr>
          <a:lstStyle/>
          <a:p>
            <a:r>
              <a:rPr lang="en-US" sz="3600" b="1">
                <a:latin typeface="Calibri"/>
                <a:ea typeface="Calibri"/>
                <a:cs typeface="Calibri"/>
              </a:rPr>
              <a:t>Bobcat Browse Committee</a:t>
            </a:r>
            <a:endParaRPr lang="en-US" sz="3600" b="1" dirty="0">
              <a:latin typeface="Calibri"/>
              <a:ea typeface="Calibri"/>
              <a:cs typeface="Calibri"/>
            </a:endParaRPr>
          </a:p>
        </p:txBody>
      </p:sp>
      <p:sp>
        <p:nvSpPr>
          <p:cNvPr id="14" name="Content Placeholder 13">
            <a:extLst>
              <a:ext uri="{FF2B5EF4-FFF2-40B4-BE49-F238E27FC236}">
                <a16:creationId xmlns:a16="http://schemas.microsoft.com/office/drawing/2014/main" id="{C736CCE8-4076-0D82-68E3-0AEA89F80FCA}"/>
              </a:ext>
            </a:extLst>
          </p:cNvPr>
          <p:cNvSpPr>
            <a:spLocks noGrp="1"/>
          </p:cNvSpPr>
          <p:nvPr>
            <p:ph idx="1"/>
          </p:nvPr>
        </p:nvSpPr>
        <p:spPr>
          <a:xfrm>
            <a:off x="838200" y="1545903"/>
            <a:ext cx="10515600" cy="4351338"/>
          </a:xfrm>
        </p:spPr>
        <p:txBody>
          <a:bodyPr vert="horz" lIns="91440" tIns="45720" rIns="91440" bIns="45720" rtlCol="0" anchor="t">
            <a:normAutofit lnSpcReduction="10000"/>
          </a:bodyPr>
          <a:lstStyle/>
          <a:p>
            <a:pPr>
              <a:buFont typeface="Wingdings" panose="020B0604020202020204" pitchFamily="34" charset="0"/>
              <a:buChar char="§"/>
            </a:pPr>
            <a:r>
              <a:rPr lang="en-US" dirty="0">
                <a:latin typeface="Calibri"/>
                <a:ea typeface="Calibri"/>
                <a:cs typeface="Calibri"/>
              </a:rPr>
              <a:t>Eight </a:t>
            </a:r>
            <a:r>
              <a:rPr lang="en-US" dirty="0" err="1">
                <a:latin typeface="Calibri"/>
                <a:ea typeface="Calibri"/>
                <a:cs typeface="Calibri"/>
              </a:rPr>
              <a:t>committ</a:t>
            </a:r>
            <a:r>
              <a:rPr lang="en-US">
                <a:latin typeface="Calibri"/>
                <a:ea typeface="Calibri"/>
                <a:cs typeface="Calibri"/>
              </a:rPr>
              <a:t>ee members</a:t>
            </a:r>
            <a:endParaRPr lang="en-US" dirty="0">
              <a:latin typeface="Calibri"/>
              <a:ea typeface="Calibri"/>
              <a:cs typeface="Calibri"/>
            </a:endParaRPr>
          </a:p>
          <a:p>
            <a:pPr lvl="1">
              <a:buFont typeface="Courier New" panose="020B0604020202020204" pitchFamily="34" charset="0"/>
              <a:buChar char="o"/>
            </a:pPr>
            <a:r>
              <a:rPr lang="en-US">
                <a:latin typeface="Calibri"/>
                <a:ea typeface="Calibri"/>
                <a:cs typeface="Calibri"/>
              </a:rPr>
              <a:t>Two co-chairs</a:t>
            </a:r>
            <a:endParaRPr lang="en-US" dirty="0">
              <a:latin typeface="Calibri"/>
              <a:ea typeface="Calibri"/>
              <a:cs typeface="Calibri"/>
            </a:endParaRPr>
          </a:p>
          <a:p>
            <a:pPr lvl="1">
              <a:buFont typeface="Courier New" panose="020B0604020202020204" pitchFamily="34" charset="0"/>
              <a:buChar char="o"/>
            </a:pPr>
            <a:r>
              <a:rPr lang="en-US">
                <a:latin typeface="Calibri"/>
                <a:ea typeface="Calibri"/>
                <a:cs typeface="Calibri"/>
              </a:rPr>
              <a:t>All members from various library departments</a:t>
            </a:r>
            <a:endParaRPr lang="en-US" dirty="0">
              <a:latin typeface="Calibri"/>
              <a:ea typeface="Calibri"/>
              <a:cs typeface="Calibri"/>
            </a:endParaRPr>
          </a:p>
          <a:p>
            <a:pPr lvl="1">
              <a:buFont typeface="Courier New" panose="020B0604020202020204" pitchFamily="34" charset="0"/>
              <a:buChar char="o"/>
            </a:pPr>
            <a:endParaRPr lang="en-US" dirty="0">
              <a:latin typeface="Calibri"/>
              <a:ea typeface="Calibri"/>
              <a:cs typeface="Calibri"/>
            </a:endParaRPr>
          </a:p>
          <a:p>
            <a:pPr>
              <a:buFont typeface="Wingdings" panose="020B0604020202020204" pitchFamily="34" charset="0"/>
              <a:buChar char="§"/>
            </a:pPr>
            <a:r>
              <a:rPr lang="en-US">
                <a:latin typeface="Calibri"/>
                <a:ea typeface="Calibri"/>
                <a:cs typeface="Calibri"/>
              </a:rPr>
              <a:t>Meet once a month, in person</a:t>
            </a:r>
            <a:endParaRPr lang="en-US" dirty="0">
              <a:latin typeface="Calibri"/>
              <a:ea typeface="Calibri"/>
              <a:cs typeface="Calibri"/>
            </a:endParaRPr>
          </a:p>
          <a:p>
            <a:pPr>
              <a:buFont typeface="Wingdings" panose="020B0604020202020204" pitchFamily="34" charset="0"/>
              <a:buChar char="§"/>
            </a:pPr>
            <a:endParaRPr lang="en-US" dirty="0">
              <a:latin typeface="Calibri"/>
              <a:ea typeface="Calibri"/>
              <a:cs typeface="Calibri"/>
            </a:endParaRPr>
          </a:p>
          <a:p>
            <a:pPr>
              <a:buFont typeface="Wingdings" panose="020B0604020202020204" pitchFamily="34" charset="0"/>
              <a:buChar char="§"/>
            </a:pPr>
            <a:r>
              <a:rPr lang="en-US">
                <a:latin typeface="Calibri"/>
                <a:ea typeface="Calibri"/>
                <a:cs typeface="Calibri"/>
              </a:rPr>
              <a:t>Agenda items often include:</a:t>
            </a:r>
            <a:endParaRPr lang="en-US" dirty="0">
              <a:latin typeface="Calibri"/>
              <a:ea typeface="Calibri"/>
              <a:cs typeface="Calibri"/>
            </a:endParaRPr>
          </a:p>
          <a:p>
            <a:pPr lvl="1">
              <a:buFont typeface="Courier New" panose="020B0604020202020204" pitchFamily="34" charset="0"/>
              <a:buChar char="o"/>
            </a:pPr>
            <a:r>
              <a:rPr lang="en-US">
                <a:latin typeface="Calibri"/>
                <a:ea typeface="Calibri"/>
                <a:cs typeface="Calibri"/>
              </a:rPr>
              <a:t>Planning featured collections</a:t>
            </a:r>
            <a:endParaRPr lang="en-US" dirty="0">
              <a:latin typeface="Calibri"/>
              <a:ea typeface="Calibri"/>
              <a:cs typeface="Calibri"/>
            </a:endParaRPr>
          </a:p>
          <a:p>
            <a:pPr lvl="1">
              <a:buFont typeface="Courier New" panose="020B0604020202020204" pitchFamily="34" charset="0"/>
              <a:buChar char="o"/>
            </a:pPr>
            <a:r>
              <a:rPr lang="en-US" dirty="0">
                <a:latin typeface="Calibri"/>
                <a:ea typeface="Calibri"/>
                <a:cs typeface="Calibri"/>
              </a:rPr>
              <a:t>Deselection/</a:t>
            </a:r>
            <a:r>
              <a:rPr lang="en-US">
                <a:latin typeface="Calibri"/>
                <a:ea typeface="Calibri"/>
                <a:cs typeface="Calibri"/>
              </a:rPr>
              <a:t>maintenance</a:t>
            </a:r>
            <a:endParaRPr lang="en-US" dirty="0">
              <a:latin typeface="Calibri"/>
              <a:ea typeface="Calibri"/>
              <a:cs typeface="Calibri"/>
            </a:endParaRPr>
          </a:p>
          <a:p>
            <a:pPr lvl="1">
              <a:buFont typeface="Courier New" panose="020B0604020202020204" pitchFamily="34" charset="0"/>
              <a:buChar char="o"/>
            </a:pPr>
            <a:r>
              <a:rPr lang="en-US" dirty="0">
                <a:latin typeface="Calibri"/>
                <a:ea typeface="Calibri"/>
                <a:cs typeface="Calibri"/>
              </a:rPr>
              <a:t>Soliciting </a:t>
            </a:r>
            <a:r>
              <a:rPr lang="en-US">
                <a:latin typeface="Calibri"/>
                <a:ea typeface="Calibri"/>
                <a:cs typeface="Calibri"/>
              </a:rPr>
              <a:t>recommendations</a:t>
            </a:r>
            <a:endParaRPr lang="en-US" dirty="0">
              <a:latin typeface="Calibri"/>
              <a:ea typeface="Calibri"/>
              <a:cs typeface="Calibri"/>
            </a:endParaRPr>
          </a:p>
          <a:p>
            <a:pPr lvl="1">
              <a:buFont typeface="Courier New" panose="020B0604020202020204" pitchFamily="34" charset="0"/>
              <a:buChar char="o"/>
            </a:pPr>
            <a:r>
              <a:rPr lang="en-US">
                <a:latin typeface="Calibri"/>
                <a:ea typeface="Calibri"/>
                <a:cs typeface="Calibri"/>
              </a:rPr>
              <a:t>Furniture (yes there was drama!)</a:t>
            </a:r>
            <a:endParaRPr lang="en-US" dirty="0">
              <a:latin typeface="Calibri"/>
              <a:ea typeface="Calibri"/>
              <a:cs typeface="Calibri"/>
            </a:endParaRPr>
          </a:p>
          <a:p>
            <a:pPr lvl="1">
              <a:buFont typeface="Courier New" panose="020B0604020202020204" pitchFamily="34" charset="0"/>
              <a:buChar char="o"/>
            </a:pPr>
            <a:endParaRPr lang="en-US" dirty="0">
              <a:latin typeface="Calibri"/>
              <a:ea typeface="Calibri"/>
              <a:cs typeface="Calibri"/>
            </a:endParaRPr>
          </a:p>
        </p:txBody>
      </p:sp>
      <p:sp>
        <p:nvSpPr>
          <p:cNvPr id="2" name="Rectangle 1">
            <a:extLst>
              <a:ext uri="{FF2B5EF4-FFF2-40B4-BE49-F238E27FC236}">
                <a16:creationId xmlns:a16="http://schemas.microsoft.com/office/drawing/2014/main" id="{FA35D5E6-0BF9-8360-A5EA-195D259CE35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55" name="Picture 7" descr="Blue text on a black background&#10;&#10;Description automatically generated">
            <a:extLst>
              <a:ext uri="{FF2B5EF4-FFF2-40B4-BE49-F238E27FC236}">
                <a16:creationId xmlns:a16="http://schemas.microsoft.com/office/drawing/2014/main" id="{A730F8EF-9F46-9E47-E635-59B9AA78FF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6350" y="6168781"/>
            <a:ext cx="28956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oup of cats wearing party hats and sitting at a table with a cake&#10;&#10;AI-generated content may be incorrect.">
            <a:extLst>
              <a:ext uri="{FF2B5EF4-FFF2-40B4-BE49-F238E27FC236}">
                <a16:creationId xmlns:a16="http://schemas.microsoft.com/office/drawing/2014/main" id="{F55316B7-9CA6-1C17-1781-C8B6DE78C9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5000" y="1979729"/>
            <a:ext cx="5734050" cy="4300538"/>
          </a:xfrm>
          <a:prstGeom prst="rect">
            <a:avLst/>
          </a:prstGeom>
        </p:spPr>
      </p:pic>
    </p:spTree>
    <p:extLst>
      <p:ext uri="{BB962C8B-B14F-4D97-AF65-F5344CB8AC3E}">
        <p14:creationId xmlns:p14="http://schemas.microsoft.com/office/powerpoint/2010/main" val="2442955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5F97B-0877-9ED3-C782-EAC97B5A47F9}"/>
              </a:ext>
            </a:extLst>
          </p:cNvPr>
          <p:cNvSpPr>
            <a:spLocks noGrp="1"/>
          </p:cNvSpPr>
          <p:nvPr>
            <p:ph type="title"/>
          </p:nvPr>
        </p:nvSpPr>
        <p:spPr>
          <a:xfrm>
            <a:off x="838200" y="365125"/>
            <a:ext cx="10515600" cy="1074779"/>
          </a:xfrm>
        </p:spPr>
        <p:txBody>
          <a:bodyPr/>
          <a:lstStyle/>
          <a:p>
            <a:r>
              <a:rPr lang="en-US" sz="3600" b="1">
                <a:latin typeface="Calibri"/>
                <a:ea typeface="Calibri"/>
                <a:cs typeface="Calibri"/>
              </a:rPr>
              <a:t>How Did Bobcat Browse Come About?</a:t>
            </a:r>
            <a:endParaRPr lang="en-US">
              <a:latin typeface="Calibri"/>
              <a:ea typeface="Calibri"/>
              <a:cs typeface="Calibri"/>
            </a:endParaRPr>
          </a:p>
        </p:txBody>
      </p:sp>
      <p:graphicFrame>
        <p:nvGraphicFramePr>
          <p:cNvPr id="3" name="Diagram 2">
            <a:extLst>
              <a:ext uri="{FF2B5EF4-FFF2-40B4-BE49-F238E27FC236}">
                <a16:creationId xmlns:a16="http://schemas.microsoft.com/office/drawing/2014/main" id="{75CA3D08-A05C-7174-9502-8CAB42166FA5}"/>
              </a:ext>
            </a:extLst>
          </p:cNvPr>
          <p:cNvGraphicFramePr/>
          <p:nvPr>
            <p:extLst>
              <p:ext uri="{D42A27DB-BD31-4B8C-83A1-F6EECF244321}">
                <p14:modId xmlns:p14="http://schemas.microsoft.com/office/powerpoint/2010/main" val="1010501156"/>
              </p:ext>
            </p:extLst>
          </p:nvPr>
        </p:nvGraphicFramePr>
        <p:xfrm>
          <a:off x="1021830" y="1278633"/>
          <a:ext cx="10156110" cy="49872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339" name="Picture 2" descr="Blue text on a black background&#10;&#10;Description automatically generated">
            <a:extLst>
              <a:ext uri="{FF2B5EF4-FFF2-40B4-BE49-F238E27FC236}">
                <a16:creationId xmlns:a16="http://schemas.microsoft.com/office/drawing/2014/main" id="{4503E36F-7014-B358-FE9E-CBE1FE9913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33228" y="6036930"/>
            <a:ext cx="28956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39237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r>
              <a:rPr lang="en-US" sz="3600" b="1" dirty="0">
                <a:latin typeface="Calibri"/>
                <a:ea typeface="Calibri"/>
                <a:cs typeface="Calibri"/>
              </a:rPr>
              <a:t>How Has Bobcat Browse Evolved?</a:t>
            </a:r>
          </a:p>
        </p:txBody>
      </p:sp>
      <p:sp>
        <p:nvSpPr>
          <p:cNvPr id="9" name="Content Placeholder 2">
            <a:extLst>
              <a:ext uri="{FF2B5EF4-FFF2-40B4-BE49-F238E27FC236}">
                <a16:creationId xmlns:a16="http://schemas.microsoft.com/office/drawing/2014/main" id="{467147FF-AA34-889A-778D-AFD37B043B84}"/>
              </a:ext>
            </a:extLst>
          </p:cNvPr>
          <p:cNvSpPr>
            <a:spLocks noGrp="1"/>
          </p:cNvSpPr>
          <p:nvPr>
            <p:ph idx="1"/>
          </p:nvPr>
        </p:nvSpPr>
        <p:spPr/>
        <p:txBody>
          <a:bodyPr vert="horz" lIns="0" tIns="45720" rIns="0" bIns="45720" rtlCol="0" anchor="t">
            <a:normAutofit/>
          </a:bodyPr>
          <a:lstStyle/>
          <a:p>
            <a:pPr>
              <a:buFont typeface="Wingdings" panose="020B0604020202020204" pitchFamily="34" charset="0"/>
              <a:buChar char="§"/>
            </a:pPr>
            <a:r>
              <a:rPr lang="en-US" dirty="0">
                <a:latin typeface="Calibri"/>
                <a:ea typeface="Calibri"/>
                <a:cs typeface="Calibri"/>
              </a:rPr>
              <a:t>From an “experiment” to an established feature</a:t>
            </a:r>
            <a:endParaRPr lang="en-US"/>
          </a:p>
          <a:p>
            <a:pPr>
              <a:buFont typeface="Wingdings" panose="020B0604020202020204" pitchFamily="34" charset="0"/>
              <a:buChar char="§"/>
            </a:pPr>
            <a:r>
              <a:rPr lang="en-US" dirty="0">
                <a:latin typeface="Calibri"/>
                <a:ea typeface="Calibri"/>
                <a:cs typeface="Calibri"/>
              </a:rPr>
              <a:t>Expansion</a:t>
            </a:r>
          </a:p>
          <a:p>
            <a:pPr>
              <a:buFont typeface="Wingdings" panose="020B0604020202020204" pitchFamily="34" charset="0"/>
              <a:buChar char="§"/>
            </a:pPr>
            <a:r>
              <a:rPr lang="en-US" dirty="0">
                <a:latin typeface="Calibri"/>
                <a:ea typeface="Calibri"/>
                <a:cs typeface="Calibri"/>
              </a:rPr>
              <a:t>Integration with outreach efforts</a:t>
            </a:r>
          </a:p>
          <a:p>
            <a:pPr>
              <a:buFont typeface="Wingdings" panose="020B0604020202020204" pitchFamily="34" charset="0"/>
              <a:buChar char="§"/>
            </a:pPr>
            <a:r>
              <a:rPr lang="en-US" dirty="0">
                <a:latin typeface="Calibri"/>
                <a:ea typeface="Calibri"/>
                <a:cs typeface="Calibri"/>
              </a:rPr>
              <a:t>Created a “Featured” sub collection</a:t>
            </a:r>
          </a:p>
          <a:p>
            <a:pPr>
              <a:buFont typeface="Wingdings" panose="020B0604020202020204" pitchFamily="34" charset="0"/>
              <a:buChar char="§"/>
            </a:pPr>
            <a:r>
              <a:rPr lang="en-US" dirty="0">
                <a:latin typeface="Calibri"/>
                <a:ea typeface="Calibri"/>
                <a:cs typeface="Calibri"/>
              </a:rPr>
              <a:t>Removed divisions by recommender status (faculty/staff/students)</a:t>
            </a:r>
          </a:p>
          <a:p>
            <a:pPr>
              <a:buFont typeface="Wingdings" panose="020B0604020202020204" pitchFamily="34" charset="0"/>
              <a:buChar char="§"/>
            </a:pPr>
            <a:r>
              <a:rPr lang="en-US" dirty="0">
                <a:latin typeface="Calibri"/>
                <a:ea typeface="Calibri"/>
                <a:cs typeface="Calibri"/>
              </a:rPr>
              <a:t>Added Montana book (books about or set in Montana)</a:t>
            </a:r>
          </a:p>
          <a:p>
            <a:pPr>
              <a:buFont typeface="Wingdings" panose="020B0604020202020204" pitchFamily="34" charset="0"/>
              <a:buChar char="§"/>
            </a:pPr>
            <a:r>
              <a:rPr lang="en-US" dirty="0">
                <a:latin typeface="Calibri"/>
                <a:ea typeface="Calibri"/>
                <a:cs typeface="Calibri"/>
              </a:rPr>
              <a:t>Added MSU authors</a:t>
            </a:r>
          </a:p>
          <a:p>
            <a:pPr>
              <a:buFont typeface="Wingdings" panose="020B0604020202020204" pitchFamily="34" charset="0"/>
              <a:buChar char="§"/>
            </a:pPr>
            <a:r>
              <a:rPr lang="en-US">
                <a:latin typeface="Calibri"/>
                <a:ea typeface="Calibri"/>
                <a:cs typeface="Calibri"/>
              </a:rPr>
              <a:t>New book fixtures and chairs</a:t>
            </a:r>
            <a:endParaRPr lang="en-US" dirty="0">
              <a:latin typeface="Calibri"/>
              <a:ea typeface="Calibri"/>
              <a:cs typeface="Calibri"/>
            </a:endParaRPr>
          </a:p>
          <a:p>
            <a:pPr marL="457200" lvl="1" indent="0">
              <a:buNone/>
            </a:pPr>
            <a:endParaRPr lang="en-US" dirty="0"/>
          </a:p>
        </p:txBody>
      </p:sp>
      <p:pic>
        <p:nvPicPr>
          <p:cNvPr id="11266" name="Picture 2" descr="Blue text on a black background&#10;&#10;Description automatically generated">
            <a:extLst>
              <a:ext uri="{FF2B5EF4-FFF2-40B4-BE49-F238E27FC236}">
                <a16:creationId xmlns:a16="http://schemas.microsoft.com/office/drawing/2014/main" id="{CC90C9A4-716D-A5D4-939A-5920DF331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3152" y="6176154"/>
            <a:ext cx="28956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ece of cake with a candle on a plate&#10;&#10;AI-generated content may be incorrect.">
            <a:extLst>
              <a:ext uri="{FF2B5EF4-FFF2-40B4-BE49-F238E27FC236}">
                <a16:creationId xmlns:a16="http://schemas.microsoft.com/office/drawing/2014/main" id="{72CD68C9-F841-63FC-AA06-A68D079CE3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606" y="98227"/>
            <a:ext cx="2599949" cy="3901448"/>
          </a:xfrm>
          <a:prstGeom prst="rect">
            <a:avLst/>
          </a:prstGeom>
        </p:spPr>
      </p:pic>
    </p:spTree>
    <p:extLst>
      <p:ext uri="{BB962C8B-B14F-4D97-AF65-F5344CB8AC3E}">
        <p14:creationId xmlns:p14="http://schemas.microsoft.com/office/powerpoint/2010/main" val="3197023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CF8C6B6-3659-4CDA-9FB8-62F1C46228AF}"/>
              </a:ext>
            </a:extLst>
          </p:cNvPr>
          <p:cNvSpPr/>
          <p:nvPr/>
        </p:nvSpPr>
        <p:spPr>
          <a:xfrm>
            <a:off x="7674309" y="1459755"/>
            <a:ext cx="3968870" cy="4112574"/>
          </a:xfrm>
          <a:prstGeom prst="ellipse">
            <a:avLst/>
          </a:prstGeom>
          <a:solidFill>
            <a:schemeClr val="bg1"/>
          </a:solidFill>
          <a:ln w="76200">
            <a:solidFill>
              <a:srgbClr val="F3B80F"/>
            </a:solidFill>
          </a:ln>
        </p:spPr>
        <p:style>
          <a:lnRef idx="2">
            <a:schemeClr val="accent5">
              <a:shade val="50000"/>
            </a:schemeClr>
          </a:lnRef>
          <a:fillRef idx="1">
            <a:schemeClr val="accent5"/>
          </a:fillRef>
          <a:effectRef idx="0">
            <a:schemeClr val="accent5"/>
          </a:effectRef>
          <a:fontRef idx="minor">
            <a:schemeClr val="lt1"/>
          </a:fontRef>
        </p:style>
        <p:txBody>
          <a:bodyPr lIns="0" tIns="0" rIns="0" bIns="0" rtlCol="0" anchor="ctr"/>
          <a:lstStyle/>
          <a:p>
            <a:pPr algn="ctr" defTabSz="905256">
              <a:spcAft>
                <a:spcPts val="600"/>
              </a:spcAft>
            </a:pPr>
            <a:r>
              <a:rPr lang="en-US" sz="4000" b="1">
                <a:solidFill>
                  <a:schemeClr val="tx1"/>
                </a:solidFill>
                <a:latin typeface="Calibri"/>
                <a:ea typeface="Calibri"/>
                <a:cs typeface="Calibri"/>
              </a:rPr>
              <a:t>Browse By </a:t>
            </a:r>
            <a:endParaRPr lang="en-US">
              <a:solidFill>
                <a:schemeClr val="tx1"/>
              </a:solidFill>
              <a:latin typeface="Calibri"/>
              <a:ea typeface="Calibri"/>
              <a:cs typeface="Calibri"/>
            </a:endParaRPr>
          </a:p>
          <a:p>
            <a:pPr algn="ctr" defTabSz="905256">
              <a:spcAft>
                <a:spcPts val="600"/>
              </a:spcAft>
            </a:pPr>
            <a:r>
              <a:rPr lang="en-US" sz="4000" b="1">
                <a:solidFill>
                  <a:schemeClr val="tx1"/>
                </a:solidFill>
                <a:latin typeface="Calibri"/>
                <a:ea typeface="Calibri"/>
                <a:cs typeface="Calibri"/>
              </a:rPr>
              <a:t>  the     </a:t>
            </a:r>
            <a:endParaRPr lang="en-US">
              <a:solidFill>
                <a:schemeClr val="tx1"/>
              </a:solidFill>
              <a:latin typeface="Calibri"/>
              <a:ea typeface="Calibri"/>
              <a:cs typeface="Calibri"/>
            </a:endParaRPr>
          </a:p>
          <a:p>
            <a:pPr algn="ctr" defTabSz="905256">
              <a:spcAft>
                <a:spcPts val="600"/>
              </a:spcAft>
            </a:pPr>
            <a:r>
              <a:rPr lang="en-US" sz="4000" b="1">
                <a:solidFill>
                  <a:schemeClr val="tx1"/>
                </a:solidFill>
                <a:latin typeface="Calibri"/>
                <a:ea typeface="Calibri"/>
                <a:cs typeface="Calibri"/>
              </a:rPr>
              <a:t>Numbers</a:t>
            </a:r>
            <a:r>
              <a:rPr lang="en-US" sz="3600" dirty="0">
                <a:solidFill>
                  <a:srgbClr val="0070C0"/>
                </a:solidFill>
                <a:latin typeface="Calibri"/>
                <a:ea typeface="Calibri"/>
                <a:cs typeface="Calibri"/>
              </a:rPr>
              <a:t> </a:t>
            </a:r>
            <a:endParaRPr lang="en-US" dirty="0">
              <a:latin typeface="Calibri"/>
              <a:ea typeface="Calibri"/>
              <a:cs typeface="Calibri"/>
            </a:endParaRPr>
          </a:p>
        </p:txBody>
      </p:sp>
      <p:pic>
        <p:nvPicPr>
          <p:cNvPr id="2" name="Picture 1" descr="A cat reading a book in a tent&#10;&#10;Description automatically generated">
            <a:extLst>
              <a:ext uri="{FF2B5EF4-FFF2-40B4-BE49-F238E27FC236}">
                <a16:creationId xmlns:a16="http://schemas.microsoft.com/office/drawing/2014/main" id="{46B0A21F-6662-64D9-EE02-E2710F0A909D}"/>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t="8793" r="3548" b="16395"/>
          <a:stretch/>
        </p:blipFill>
        <p:spPr>
          <a:xfrm>
            <a:off x="339617" y="1278935"/>
            <a:ext cx="6802336" cy="4300129"/>
          </a:xfrm>
          <a:prstGeom prst="rect">
            <a:avLst/>
          </a:prstGeom>
        </p:spPr>
      </p:pic>
      <p:pic>
        <p:nvPicPr>
          <p:cNvPr id="12290" name="Picture 2" descr="Blue text on a black background&#10;&#10;Description automatically generated">
            <a:extLst>
              <a:ext uri="{FF2B5EF4-FFF2-40B4-BE49-F238E27FC236}">
                <a16:creationId xmlns:a16="http://schemas.microsoft.com/office/drawing/2014/main" id="{A92BBA19-7460-E1FE-AC18-CAD225E364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2808" y="6065448"/>
            <a:ext cx="28956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15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29" name="Rectangle 13328">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556995"/>
            <a:ext cx="10515600" cy="1133693"/>
          </a:xfrm>
        </p:spPr>
        <p:txBody>
          <a:bodyPr>
            <a:normAutofit/>
          </a:bodyPr>
          <a:lstStyle/>
          <a:p>
            <a:r>
              <a:rPr lang="en-US" sz="3600" b="1">
                <a:latin typeface="Calibri"/>
                <a:ea typeface="Calibri"/>
                <a:cs typeface="Calibri"/>
              </a:rPr>
              <a:t>How Do We Measure Success?</a:t>
            </a:r>
          </a:p>
        </p:txBody>
      </p:sp>
      <p:graphicFrame>
        <p:nvGraphicFramePr>
          <p:cNvPr id="6" name="Content Placeholder 2">
            <a:extLst>
              <a:ext uri="{FF2B5EF4-FFF2-40B4-BE49-F238E27FC236}">
                <a16:creationId xmlns:a16="http://schemas.microsoft.com/office/drawing/2014/main" id="{8DD042F7-E61B-64CD-D994-67F7ADC61D46}"/>
              </a:ext>
            </a:extLst>
          </p:cNvPr>
          <p:cNvGraphicFramePr>
            <a:graphicFrameLocks noGrp="1"/>
          </p:cNvGraphicFramePr>
          <p:nvPr>
            <p:ph idx="1"/>
            <p:extLst>
              <p:ext uri="{D42A27DB-BD31-4B8C-83A1-F6EECF244321}">
                <p14:modId xmlns:p14="http://schemas.microsoft.com/office/powerpoint/2010/main" val="109353417"/>
              </p:ext>
            </p:extLst>
          </p:nvPr>
        </p:nvGraphicFramePr>
        <p:xfrm>
          <a:off x="838200" y="1463998"/>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414" name="Picture 4" descr="Blue text on a black background&#10;&#10;Description automatically generated">
            <a:extLst>
              <a:ext uri="{FF2B5EF4-FFF2-40B4-BE49-F238E27FC236}">
                <a16:creationId xmlns:a16="http://schemas.microsoft.com/office/drawing/2014/main" id="{E9D7DA86-890B-7DEA-92C5-1A61C6FC15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56897" y="6021911"/>
            <a:ext cx="289560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50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10cfd537-1b60-4d7a-89ba-8d2ead7347c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5CBD6CB6A761948A8CF2848BB05A775" ma:contentTypeVersion="17" ma:contentTypeDescription="Create a new document." ma:contentTypeScope="" ma:versionID="da95f7a1064c4473d150e271c5f826a4">
  <xsd:schema xmlns:xsd="http://www.w3.org/2001/XMLSchema" xmlns:xs="http://www.w3.org/2001/XMLSchema" xmlns:p="http://schemas.microsoft.com/office/2006/metadata/properties" xmlns:ns3="10cfd537-1b60-4d7a-89ba-8d2ead7347cc" xmlns:ns4="19d544e2-b9c7-449a-820b-abbe10a0aa22" targetNamespace="http://schemas.microsoft.com/office/2006/metadata/properties" ma:root="true" ma:fieldsID="19e0fa98b187a43cd58c570a9f6fd705" ns3:_="" ns4:_="">
    <xsd:import namespace="10cfd537-1b60-4d7a-89ba-8d2ead7347cc"/>
    <xsd:import namespace="19d544e2-b9c7-449a-820b-abbe10a0aa2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_activity" minOccurs="0"/>
                <xsd:element ref="ns3:MediaServiceObjectDetectorVersion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cfd537-1b60-4d7a-89ba-8d2ead7347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9d544e2-b9c7-449a-820b-abbe10a0aa2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A4AA11E-3F57-4E86-B290-684D98541AEA}">
  <ds:schemaRefs>
    <ds:schemaRef ds:uri="http://schemas.microsoft.com/sharepoint/v3/contenttype/forms"/>
  </ds:schemaRefs>
</ds:datastoreItem>
</file>

<file path=customXml/itemProps2.xml><?xml version="1.0" encoding="utf-8"?>
<ds:datastoreItem xmlns:ds="http://schemas.openxmlformats.org/officeDocument/2006/customXml" ds:itemID="{8CDDBB83-77C1-4099-A0AA-289882E745E2}">
  <ds:schemaRefs>
    <ds:schemaRef ds:uri="http://schemas.microsoft.com/office/2006/metadata/properties"/>
    <ds:schemaRef ds:uri="http://schemas.openxmlformats.org/package/2006/metadata/core-properties"/>
    <ds:schemaRef ds:uri="19d544e2-b9c7-449a-820b-abbe10a0aa22"/>
    <ds:schemaRef ds:uri="http://purl.org/dc/terms/"/>
    <ds:schemaRef ds:uri="http://schemas.microsoft.com/office/2006/documentManagement/types"/>
    <ds:schemaRef ds:uri="http://www.w3.org/XML/1998/namespace"/>
    <ds:schemaRef ds:uri="http://purl.org/dc/elements/1.1/"/>
    <ds:schemaRef ds:uri="http://schemas.microsoft.com/office/infopath/2007/PartnerControls"/>
    <ds:schemaRef ds:uri="10cfd537-1b60-4d7a-89ba-8d2ead7347cc"/>
    <ds:schemaRef ds:uri="http://purl.org/dc/dcmitype/"/>
  </ds:schemaRefs>
</ds:datastoreItem>
</file>

<file path=customXml/itemProps3.xml><?xml version="1.0" encoding="utf-8"?>
<ds:datastoreItem xmlns:ds="http://schemas.openxmlformats.org/officeDocument/2006/customXml" ds:itemID="{FDCED554-C026-4951-AC30-0782271B79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cfd537-1b60-4d7a-89ba-8d2ead7347cc"/>
    <ds:schemaRef ds:uri="19d544e2-b9c7-449a-820b-abbe10a0aa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Academic presentation, pinstripe and ribbon design (widescreen)</Template>
  <TotalTime>284</TotalTime>
  <Words>726</Words>
  <Application>Microsoft Office PowerPoint</Application>
  <PresentationFormat>Widescreen</PresentationFormat>
  <Paragraphs>179</Paragraphs>
  <Slides>32</Slides>
  <Notes>23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Aptos</vt:lpstr>
      <vt:lpstr>Aptos Display</vt:lpstr>
      <vt:lpstr>Arial</vt:lpstr>
      <vt:lpstr>Arial,Sans-Serif</vt:lpstr>
      <vt:lpstr>Calibri</vt:lpstr>
      <vt:lpstr>Courier New</vt:lpstr>
      <vt:lpstr>Euphemia</vt:lpstr>
      <vt:lpstr>Wingdings</vt:lpstr>
      <vt:lpstr>Wingdings,Sans-Serif</vt:lpstr>
      <vt:lpstr>Office Theme</vt:lpstr>
      <vt:lpstr>Building Community Narratives: The Power of Inclusion in the Bobcat Browse Collection</vt:lpstr>
      <vt:lpstr>MSU Library Quick Facts:</vt:lpstr>
      <vt:lpstr>PowerPoint Presentation</vt:lpstr>
      <vt:lpstr>PowerPoint Presentation</vt:lpstr>
      <vt:lpstr>Bobcat Browse Committee</vt:lpstr>
      <vt:lpstr>How Did Bobcat Browse Come About?</vt:lpstr>
      <vt:lpstr>How Has Bobcat Browse Evolved?</vt:lpstr>
      <vt:lpstr>PowerPoint Presentation</vt:lpstr>
      <vt:lpstr>How Do We Measure Success?</vt:lpstr>
      <vt:lpstr>Who Is It For? Who Uses It?</vt:lpstr>
      <vt:lpstr>Circulation</vt:lpstr>
      <vt:lpstr>PowerPoint Presentation</vt:lpstr>
      <vt:lpstr>PowerPoint Presentation</vt:lpstr>
      <vt:lpstr>PowerPoint Presentation</vt:lpstr>
      <vt:lpstr>How Do We Make it Dynamic?</vt:lpstr>
      <vt:lpstr>How Do We Make It Inclusive?</vt:lpstr>
      <vt:lpstr>How Do We Make It Inclusive, cont.</vt:lpstr>
      <vt:lpstr>How Do We Amplify Diverse Voices?</vt:lpstr>
      <vt:lpstr>PowerPoint Presentation</vt:lpstr>
      <vt:lpstr>PowerPoint Presentation</vt:lpstr>
      <vt:lpstr>PowerPoint Presentation</vt:lpstr>
      <vt:lpstr>Rotating Displays</vt:lpstr>
      <vt:lpstr>Valentine’s Day Display</vt:lpstr>
      <vt:lpstr>Library Open House</vt:lpstr>
      <vt:lpstr>Bobcat Browse Promotional Materials</vt:lpstr>
      <vt:lpstr>Bobcat Browse Webpage</vt:lpstr>
      <vt:lpstr>Bookmarks</vt:lpstr>
      <vt:lpstr>PowerPoint Presentation</vt:lpstr>
      <vt:lpstr>Current Challenges</vt:lpstr>
      <vt:lpstr>What Are Future Threats?</vt:lpstr>
      <vt:lpstr>Questions? For You and For Me!</vt:lpstr>
      <vt:lpstr>       Thank You!</vt:lpstr>
    </vt:vector>
  </TitlesOfParts>
  <Company>Montana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McLain, Rachelle</dc:creator>
  <cp:lastModifiedBy>McLain, Rachelle</cp:lastModifiedBy>
  <cp:revision>1417</cp:revision>
  <dcterms:created xsi:type="dcterms:W3CDTF">2026-03-12T17:55:12Z</dcterms:created>
  <dcterms:modified xsi:type="dcterms:W3CDTF">2026-05-02T19:48:08Z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0x01010005CBD6CB6A761948A8CF2848BB05A775</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