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  <p:sldMasterId id="2147483692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88825" cy="6858000"/>
  <p:notesSz cx="7010400" cy="9296400"/>
  <p:embeddedFontLs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4b714e196_0_12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24b714e196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040" y="1162050"/>
            <a:ext cx="5608200" cy="3137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dcb7c3aaa8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85" y="697230"/>
            <a:ext cx="62298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dcb7c3aaa8_0_18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breaks out coffee by sub-topic. You can see that UC Davis is stronger in some sub-topics than others.  Institutions are ranked by the total number of titles they own.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db3646791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85" y="697230"/>
            <a:ext cx="62298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db3646791a_0_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This teases out how much larger UC Davis’s collections would need to be for us to say we were #1 in each of these areas.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For example, for History we would need to add 80 titles.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dcb7c3aaa8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85" y="697230"/>
            <a:ext cx="62298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dcb7c3aaa8_0_2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Researchers likely have to visit multiple institutions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 Davis has 5% of the superset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Sometimes libraries have received donations that yield collections that are deeper than their academic programs might warrant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cb7c3aaa8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85" y="697230"/>
            <a:ext cx="62298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dcb7c3aaa8_0_2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609600" lvl="0" indent="-3937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Some call numbers group “hot beverages” together and don’t easily allow us to segregate coffee from tea, hot chocolate, etc.</a:t>
            </a:r>
            <a:endParaRPr/>
          </a:p>
          <a:p>
            <a:pPr marL="609600" lvl="0" indent="-3937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Books on topics beyond coffee, but which have strong coffee content within them, may have call numbers that excluded them from this analysis</a:t>
            </a:r>
            <a:endParaRPr/>
          </a:p>
          <a:p>
            <a:pPr marL="609600" lvl="0" indent="-3937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Dissertations - even on coffee - likely have call numbers that do not reflect their subject matter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609600" lvl="0" indent="-3937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That said, if an OCLC record had an LC call number for a video, it would be counted – and it would be counted for the entire comparator group in that case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dcb7c3aaa8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dcb7c3aaa8_0_28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dcb7c3aaa8_0_285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dcb7c3aaa8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85" y="697230"/>
            <a:ext cx="62298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dcb7c3aaa8_0_2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Data pulled on March 14-15, 2026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Size of collections is based on OCLC numbers, so “one” item might be an entire serial run. The numbers here are to give a general sense of collections size.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dcb7c3aaa8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dcb7c3aaa8_0_3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g3dcb7c3aaa8_0_3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dcb7c3aaa8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dcb7c3aaa8_0_30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g3dcb7c3aaa8_0_305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dcb7c3aaa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dcb7c3aaa8_0_3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How libraries describe holdings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Talking about the collections on your website ends up as a proxy for institutional interest – it’s so much easier for users to find your resources.  </a:t>
            </a:r>
            <a:endParaRPr/>
          </a:p>
        </p:txBody>
      </p:sp>
      <p:sp>
        <p:nvSpPr>
          <p:cNvPr id="401" name="Google Shape;401;g3dcb7c3aaa8_0_324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dcb7c3aaa8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dcb7c3aaa8_0_39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g3dcb7c3aaa8_0_395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cb7c3aa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cb7c3aaa8_0_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 Davis is known internationally for its collections around viticulture and enology, that is – grape-growing and wine-making.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we the greatest in the world?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hard to agree on a definition of “greatest,” and, even if we could, we’ve never been sure how to go about comparing ourselves to others.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we rely on this quote from Hugh Johnson, since we can factually state that he said this.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don’t know who Hugh Johnson is, that’s ok – he’s a prominent and distinguished wine writer, and his name is legend among the potential users of such a rarified collection.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Recent archival donations from several luminaries in the coffee industry led to a question about how strong our coffee collection is – meaning collection of published materials – and what our appetite for further donations is to make it stronger, and what it would take for us to have the strongest collection.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the same time, we have recently begun offering research travel grants to scholars who want to come use our collections – and ask them to describe what they would use in their grant applications.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So, how do we know what we have?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3dcb7c3aaa8_0_34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dcb7c3aaa8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dcb7c3aaa8_0_40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g3dcb7c3aaa8_0_402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3db3646791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3db3646791a_0_7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Adopt an NYPL-style description of the collections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/>
              <a:t>Elevate lesser-known holdings (like the hyper specific areas under food &amp; drink) into flagship narratives, creating clearer branding for specialized strengths</a:t>
            </a:r>
            <a:endParaRPr/>
          </a:p>
        </p:txBody>
      </p:sp>
      <p:sp>
        <p:nvSpPr>
          <p:cNvPr id="425" name="Google Shape;425;g3db3646791a_0_78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dcb7c3aaa8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dcb7c3aaa8_0_33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g3dcb7c3aaa8_0_337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dcb7c3aaa8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dcb7c3aaa8_0_36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became aware during this project of some of the effects that our relative silence about our collections is having on the user experience.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3dcb7c3aaa8_0_363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dcb7c3aaa8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dcb7c3aaa8_0_42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Here is an example of a recent Google search for coffee, where a user is trying to figure out what we have.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coffee we have a stand-alone webpage that articulates the breadth and value of our coffee collections, and Gemini has leveraged that to create a summary for this search.  If you try a similar search for a topic where we lack a webpage, this summary is not present, and the collections are harder to find.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 releasing high-quality descriptions of our collections onto the web, we can empower users to find our collections using the tools they already use.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g3dcb7c3aaa8_0_422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dcb7c3aaa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dcb7c3aaa8_0_5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Our largest collections (which we care about deeply!) would need R or similar to do the analysis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For example, for materials in HathiTrust, could we analyze the full-text?</a:t>
            </a:r>
            <a:endParaRPr/>
          </a:p>
        </p:txBody>
      </p:sp>
      <p:sp>
        <p:nvSpPr>
          <p:cNvPr id="457" name="Google Shape;457;g3dcb7c3aaa8_0_55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dcb7c3aaa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85" y="697230"/>
            <a:ext cx="62298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dcb7c3aaa8_0_4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cb7c3aaa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dcb7c3aaa8_0_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Research Libraries Group developed a system of collecting levels known as the RLG Conspectus, intended primarily for the uniform evaluation of collections in research libraries. The use of these collecting levels evolved from a tool for evaluation into a meaningful set of descriptors employed in library collection policy statements. Updates to the RLG Conspectus ended in 1997, and RLG became a part of OCLC in 2006.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Level 5 is defined as:  Comprehensive Level: A collection which, so far as is reasonably possible, includes all significant works of recorded knowledge (publications, manuscripts, and other forms), in all applicable languages, for a necessarily defined and limited field. This level of collecting intensity is one that maintains a " special collection." The aim, if not achievement, is exhaustiveness. Older material is retained for historical research. In law collections, this includes manuscripts, dissertations, and material on non-legal aspects.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50"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g3dcb7c3aaa8_0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dcb7c3aaa8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dcb7c3aaa8_0_4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3dcb7c3aaa8_0_47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dcb7c3aa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dcb7c3aaa8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Curious to put some effort into this for a few areas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explore what we can find out using emerging tools for accessing and analyzing our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confirm how scalable some of these processes might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Beyond the scope of this project:  what does no library have?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Describe the collection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Its scope, its strengths, what do we have that’s truly rare, an assortment of “fun facts” and “curious findings,” maybe something about provenance when known – output could look like text for a webpage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As a component of this, articulate how we identify these materials within the broader collection (e.g., call number ranges, search terms)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How do other libraries describe their distinctive collections?  Is there a compelling example we could use as a model?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Identify candidate materials in the general collection for transfer to special collections locations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Competitive analysis – what other libraries have strong collections, and what do they have that we do not?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What are we missing?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Can we create a list of what we’d like to own?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Probably not answerable in the span of an internship: What does </a:t>
            </a:r>
            <a:r>
              <a:rPr lang="en-US" sz="1100" b="1">
                <a:latin typeface="Arial"/>
                <a:ea typeface="Arial"/>
                <a:cs typeface="Arial"/>
                <a:sym typeface="Arial"/>
              </a:rPr>
              <a:t>no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library have?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Are there other outcomes we would like to have? 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Blog posts on these collections?</a:t>
            </a:r>
            <a:endParaRPr/>
          </a:p>
        </p:txBody>
      </p:sp>
      <p:sp>
        <p:nvSpPr>
          <p:cNvPr id="268" name="Google Shape;268;g3dcb7c3aaa8_0_8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db3646791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db3646791a_0_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Faced with ignorance about how easy or hard this work would be, we brainstormed a fair list of topics so that the interns could easily pivot to other work if they ran into obstacles and/or achieved things faster than expected.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Some of these topics map fairly well onto LC call numbers.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Others do not map well, but can be searched for via other means.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Analyzing some topics simply aren’t [well] supported by bibliographic data alone (e.g., “in fiction”).</a:t>
            </a:r>
            <a:endParaRPr/>
          </a:p>
        </p:txBody>
      </p:sp>
      <p:sp>
        <p:nvSpPr>
          <p:cNvPr id="275" name="Google Shape;275;g3db3646791a_0_17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cb7c3aa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dcb7c3aaa8_0_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dcb7c3aaa8_0_41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dcb7c3aaa8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200" cy="3136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dcb7c3aaa8_0_27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g3dcb7c3aaa8_0_278:notes"/>
          <p:cNvSpPr txBox="1">
            <a:spLocks noGrp="1"/>
          </p:cNvSpPr>
          <p:nvPr>
            <p:ph type="sldNum" idx="12"/>
          </p:nvPr>
        </p:nvSpPr>
        <p:spPr>
          <a:xfrm>
            <a:off x="3970938" y="8829968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dcb7c3aaa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0585" y="697230"/>
            <a:ext cx="62298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dcb7c3aaa8_0_1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Data pulled on March 14-15, 2026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numbers are relative to the “superset” of 10,747 coffee-related titles in the ~1164 libraries in the comparator group.  (1164 is worldwide, and includes a few “false positives” for non-library entities that register holdings with OCLC / WorldCat.)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Size of collections is based on OCLC numbers, so “one” item might be an entire serial run. The numbers here are to give a general sense of collections size.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08012" y="2819400"/>
            <a:ext cx="103600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00"/>
              <a:buFont typeface="Calibri"/>
              <a:buNone/>
              <a:defRPr sz="6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08012" y="4495800"/>
            <a:ext cx="8531225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Calibri"/>
              <a:buNone/>
              <a:defRPr sz="3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A7B17"/>
          </p15:clr>
        </p15:guide>
        <p15:guide id="2" pos="3839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l="9391" t="7954" r="10904" b="25282"/>
          <a:stretch/>
        </p:blipFill>
        <p:spPr>
          <a:xfrm>
            <a:off x="1827212" y="609600"/>
            <a:ext cx="8005625" cy="4815493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1827212" y="5486400"/>
            <a:ext cx="731361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rgbClr val="A5A5A5"/>
              </a:buClr>
              <a:buSzPts val="2400"/>
              <a:buNone/>
              <a:defRPr sz="2400">
                <a:solidFill>
                  <a:srgbClr val="A5A5A5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002855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002855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002855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002855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&amp; Data" type="titleOnly">
  <p:cSld name="TITLE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ps &amp; Tricks">
  <p:cSld name="Tips &amp; Trick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Proxima Nov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608012" y="1524001"/>
            <a:ext cx="5384800" cy="43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800"/>
              <a:buChar char="•"/>
              <a:defRPr sz="2800"/>
            </a:lvl1pPr>
            <a:lvl2pPr marL="914400" lvl="1" indent="-228600" algn="l">
              <a:spcBef>
                <a:spcPts val="500"/>
              </a:spcBef>
              <a:spcAft>
                <a:spcPts val="0"/>
              </a:spcAft>
              <a:buClr>
                <a:srgbClr val="ED8B00"/>
              </a:buClr>
              <a:buSzPts val="2400"/>
              <a:buFont typeface="Proxima Nova"/>
              <a:buNone/>
              <a:defRPr sz="2400">
                <a:solidFill>
                  <a:srgbClr val="ED8B00"/>
                </a:solidFill>
              </a:defRPr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Char char="•"/>
              <a:defRPr sz="1900"/>
            </a:lvl3pPr>
            <a:lvl4pPr marL="1828800" lvl="3" indent="-330200" algn="l">
              <a:spcBef>
                <a:spcPts val="300"/>
              </a:spcBef>
              <a:spcAft>
                <a:spcPts val="0"/>
              </a:spcAft>
              <a:buClr>
                <a:srgbClr val="002855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00"/>
              </a:spcBef>
              <a:spcAft>
                <a:spcPts val="0"/>
              </a:spcAft>
              <a:buClr>
                <a:srgbClr val="002855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 l="68966" t="11520" r="6322" b="53879"/>
          <a:stretch/>
        </p:blipFill>
        <p:spPr>
          <a:xfrm>
            <a:off x="6627812" y="990600"/>
            <a:ext cx="4951413" cy="5239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Title">
  <p:cSld name="End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760413" y="2819400"/>
            <a:ext cx="86106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- Gold Left">
  <p:cSld name="Blank - Gold Lef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- Gold Right">
  <p:cSld name="Blank - Gold Righ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- Gold Bottom">
  <p:cSld name="Blank - Gold Bottom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old Bottom - Blank">
  <p:cSld name="Gold Bottom - 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-1056" y="6397625"/>
            <a:ext cx="12185626" cy="457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121875" tIns="60925" rIns="121875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17" y="6334316"/>
            <a:ext cx="12185626" cy="64000"/>
          </a:xfrm>
          <a:prstGeom prst="rect">
            <a:avLst/>
          </a:prstGeom>
          <a:solidFill>
            <a:srgbClr val="EF7C2F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dt" idx="10"/>
          </p:nvPr>
        </p:nvSpPr>
        <p:spPr>
          <a:xfrm>
            <a:off x="1096997" y="6459786"/>
            <a:ext cx="2471756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ftr" idx="11"/>
          </p:nvPr>
        </p:nvSpPr>
        <p:spPr>
          <a:xfrm>
            <a:off x="3685227" y="6459786"/>
            <a:ext cx="4821544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ldNum" idx="12"/>
          </p:nvPr>
        </p:nvSpPr>
        <p:spPr>
          <a:xfrm>
            <a:off x="9897882" y="6459786"/>
            <a:ext cx="1311658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698223" y="6397133"/>
            <a:ext cx="490602" cy="45758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1096997" y="1549400"/>
            <a:ext cx="10262127" cy="34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875" tIns="60925" rIns="121875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534" cy="976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8700534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rtl="0"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rtl="0">
              <a:spcBef>
                <a:spcPts val="50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9" cy="524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9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69625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700"/>
              </a:spcBef>
              <a:spcAft>
                <a:spcPts val="0"/>
              </a:spcAft>
              <a:buClr>
                <a:srgbClr val="002855"/>
              </a:buClr>
              <a:buSzPts val="32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8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Font typeface="Calibri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Font typeface="Calibri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700" cy="2736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700" cy="1122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1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200" cy="5454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/>
          <p:nvPr/>
        </p:nvSpPr>
        <p:spPr>
          <a:xfrm>
            <a:off x="6094413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200" cy="19764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200" cy="16467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700" cy="49269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200" cy="806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700" cy="26181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700" cy="1734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5332412" y="3048000"/>
            <a:ext cx="6248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 sz="44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5332412" y="4419600"/>
            <a:ext cx="6248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 txBox="1">
            <a:spLocks noGrp="1"/>
          </p:cNvSpPr>
          <p:nvPr>
            <p:ph type="ctrTitle"/>
          </p:nvPr>
        </p:nvSpPr>
        <p:spPr>
          <a:xfrm>
            <a:off x="415503" y="992767"/>
            <a:ext cx="11357700" cy="2736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subTitle" idx="1"/>
          </p:nvPr>
        </p:nvSpPr>
        <p:spPr>
          <a:xfrm>
            <a:off x="415492" y="3778833"/>
            <a:ext cx="11357700" cy="10569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415492" y="2867800"/>
            <a:ext cx="11357700" cy="1122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2"/>
          </p:nvPr>
        </p:nvSpPr>
        <p:spPr>
          <a:xfrm>
            <a:off x="6441522" y="1536633"/>
            <a:ext cx="53319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15492" y="740800"/>
            <a:ext cx="37431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body" idx="1"/>
          </p:nvPr>
        </p:nvSpPr>
        <p:spPr>
          <a:xfrm>
            <a:off x="415492" y="1852800"/>
            <a:ext cx="37431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0" name="Google Shape;210;p39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0"/>
          <p:cNvSpPr txBox="1">
            <a:spLocks noGrp="1"/>
          </p:cNvSpPr>
          <p:nvPr>
            <p:ph type="title"/>
          </p:nvPr>
        </p:nvSpPr>
        <p:spPr>
          <a:xfrm>
            <a:off x="653496" y="600200"/>
            <a:ext cx="8488200" cy="54543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/>
          <p:nvPr/>
        </p:nvSpPr>
        <p:spPr>
          <a:xfrm>
            <a:off x="6094413" y="-167"/>
            <a:ext cx="60945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1"/>
          <p:cNvSpPr txBox="1">
            <a:spLocks noGrp="1"/>
          </p:cNvSpPr>
          <p:nvPr>
            <p:ph type="title"/>
          </p:nvPr>
        </p:nvSpPr>
        <p:spPr>
          <a:xfrm>
            <a:off x="353908" y="1644233"/>
            <a:ext cx="5392200" cy="19764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17" name="Google Shape;217;p41"/>
          <p:cNvSpPr txBox="1">
            <a:spLocks noGrp="1"/>
          </p:cNvSpPr>
          <p:nvPr>
            <p:ph type="subTitle" idx="1"/>
          </p:nvPr>
        </p:nvSpPr>
        <p:spPr>
          <a:xfrm>
            <a:off x="353908" y="3737433"/>
            <a:ext cx="5392200" cy="16467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8" name="Google Shape;218;p41"/>
          <p:cNvSpPr txBox="1">
            <a:spLocks noGrp="1"/>
          </p:cNvSpPr>
          <p:nvPr>
            <p:ph type="body" idx="2"/>
          </p:nvPr>
        </p:nvSpPr>
        <p:spPr>
          <a:xfrm>
            <a:off x="6584285" y="965433"/>
            <a:ext cx="5114700" cy="49269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41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>
            <a:spLocks noGrp="1"/>
          </p:cNvSpPr>
          <p:nvPr>
            <p:ph type="body" idx="1"/>
          </p:nvPr>
        </p:nvSpPr>
        <p:spPr>
          <a:xfrm>
            <a:off x="415492" y="5640767"/>
            <a:ext cx="7996200" cy="806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222" name="Google Shape;222;p42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+ Image">
  <p:cSld name="Section Header +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l="10293" t="19761" b="4399"/>
          <a:stretch/>
        </p:blipFill>
        <p:spPr>
          <a:xfrm>
            <a:off x="-1588" y="-1"/>
            <a:ext cx="1219041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5332412" y="3048000"/>
            <a:ext cx="6248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 sz="440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5332412" y="4419600"/>
            <a:ext cx="6248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3"/>
          <p:cNvSpPr txBox="1">
            <a:spLocks noGrp="1"/>
          </p:cNvSpPr>
          <p:nvPr>
            <p:ph type="title" hasCustomPrompt="1"/>
          </p:nvPr>
        </p:nvSpPr>
        <p:spPr>
          <a:xfrm>
            <a:off x="415492" y="1474833"/>
            <a:ext cx="11357700" cy="26181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5" name="Google Shape;225;p43"/>
          <p:cNvSpPr txBox="1">
            <a:spLocks noGrp="1"/>
          </p:cNvSpPr>
          <p:nvPr>
            <p:ph type="body" idx="1"/>
          </p:nvPr>
        </p:nvSpPr>
        <p:spPr>
          <a:xfrm>
            <a:off x="415492" y="4202967"/>
            <a:ext cx="11357700" cy="1734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26" name="Google Shape;226;p4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 type="obj">
  <p:cSld name="OBJEC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5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695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700"/>
              </a:spcBef>
              <a:spcAft>
                <a:spcPts val="0"/>
              </a:spcAft>
              <a:buClr>
                <a:srgbClr val="002855"/>
              </a:buClr>
              <a:buSzPts val="3200"/>
              <a:buChar char="●"/>
              <a:defRPr/>
            </a:lvl1pPr>
            <a:lvl2pPr marL="914400" lvl="1" indent="-406400" algn="l">
              <a:spcBef>
                <a:spcPts val="2100"/>
              </a:spcBef>
              <a:spcAft>
                <a:spcPts val="0"/>
              </a:spcAft>
              <a:buClr>
                <a:srgbClr val="002855"/>
              </a:buClr>
              <a:buSzPts val="2800"/>
              <a:buChar char="○"/>
              <a:defRPr/>
            </a:lvl2pPr>
            <a:lvl3pPr marL="1371600" lvl="2" indent="-349250" algn="l">
              <a:spcBef>
                <a:spcPts val="2100"/>
              </a:spcBef>
              <a:spcAft>
                <a:spcPts val="0"/>
              </a:spcAft>
              <a:buClr>
                <a:srgbClr val="002855"/>
              </a:buClr>
              <a:buSzPts val="1900"/>
              <a:buChar char="■"/>
              <a:defRPr/>
            </a:lvl3pPr>
            <a:lvl4pPr marL="1828800" lvl="3" indent="-349250" algn="l">
              <a:spcBef>
                <a:spcPts val="2100"/>
              </a:spcBef>
              <a:spcAft>
                <a:spcPts val="0"/>
              </a:spcAft>
              <a:buClr>
                <a:srgbClr val="002855"/>
              </a:buClr>
              <a:buSzPts val="1900"/>
              <a:buChar char="●"/>
              <a:defRPr/>
            </a:lvl4pPr>
            <a:lvl5pPr marL="2286000" lvl="4" indent="-349250" algn="l">
              <a:spcBef>
                <a:spcPts val="2100"/>
              </a:spcBef>
              <a:spcAft>
                <a:spcPts val="0"/>
              </a:spcAft>
              <a:buClr>
                <a:srgbClr val="002855"/>
              </a:buClr>
              <a:buSzPts val="1900"/>
              <a:buChar char="○"/>
              <a:defRPr/>
            </a:lvl5pPr>
            <a:lvl6pPr marL="2743200" lvl="5" indent="-34925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4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33" name="Google Shape;233;p45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1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34" name="Google Shape;234;p45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+ Image Gold">
  <p:cSld name="Text + Image Gold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40861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0613" y="1600200"/>
            <a:ext cx="6016645" cy="4003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xt + Image Blue">
  <p:cSld name="Text + Image Blu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408613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2000"/>
              <a:buChar char="•"/>
              <a:defRPr sz="2000"/>
            </a:lvl3pPr>
            <a:lvl4pPr marL="1828800" lvl="3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Char char="–"/>
              <a:defRPr sz="1900"/>
            </a:lvl4pPr>
            <a:lvl5pPr marL="2286000" lvl="4" indent="-349250" algn="l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1900"/>
              <a:buChar char="»"/>
              <a:defRPr sz="1900"/>
            </a:lvl5pPr>
            <a:lvl6pPr marL="2743200" lvl="5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l="20454" t="3826" r="22727" b="39056"/>
          <a:stretch/>
        </p:blipFill>
        <p:spPr>
          <a:xfrm>
            <a:off x="6170612" y="1600200"/>
            <a:ext cx="6016645" cy="4037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Gold">
  <p:cSld name="Quote Gol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915988" y="2185416"/>
            <a:ext cx="103600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Proxima Nova"/>
              <a:buNone/>
              <a:defRPr sz="4400">
                <a:solidFill>
                  <a:srgbClr val="0028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ubTitle" idx="1"/>
          </p:nvPr>
        </p:nvSpPr>
        <p:spPr>
          <a:xfrm>
            <a:off x="608012" y="5867400"/>
            <a:ext cx="8531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Blue">
  <p:cSld name="Quote Blu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>
            <a:spLocks noGrp="1"/>
          </p:cNvSpPr>
          <p:nvPr>
            <p:ph type="ctrTitle"/>
          </p:nvPr>
        </p:nvSpPr>
        <p:spPr>
          <a:xfrm>
            <a:off x="915988" y="2185416"/>
            <a:ext cx="10360025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Proxima Nova"/>
              <a:buNone/>
              <a:defRPr sz="4400">
                <a:solidFill>
                  <a:srgbClr val="00285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ubTitle" idx="1"/>
          </p:nvPr>
        </p:nvSpPr>
        <p:spPr>
          <a:xfrm>
            <a:off x="608012" y="5867400"/>
            <a:ext cx="85312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+ Image">
  <p:cSld name="Quote + Imag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t="29575" r="26356" b="8587"/>
          <a:stretch/>
        </p:blipFill>
        <p:spPr>
          <a:xfrm>
            <a:off x="0" y="0"/>
            <a:ext cx="122508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457200"/>
            <a:ext cx="6771974" cy="2055151"/>
          </a:xfrm>
          <a:prstGeom prst="rect">
            <a:avLst/>
          </a:prstGeom>
          <a:solidFill>
            <a:srgbClr val="262626">
              <a:alpha val="40000"/>
            </a:srgbClr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3429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5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5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“Before this class, I would have just been using Google. </a:t>
            </a:r>
            <a:br>
              <a:rPr lang="en-US" sz="35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5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Now I know what to do.”</a:t>
            </a:r>
            <a:endParaRPr sz="1500"/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5715000"/>
            <a:ext cx="5545777" cy="609331"/>
          </a:xfrm>
          <a:prstGeom prst="rect">
            <a:avLst/>
          </a:prstGeom>
          <a:solidFill>
            <a:srgbClr val="262626">
              <a:alpha val="40000"/>
            </a:srgbClr>
          </a:solidFill>
          <a:ln>
            <a:noFill/>
          </a:ln>
        </p:spPr>
        <p:txBody>
          <a:bodyPr spcFirstLastPara="1" wrap="square" lIns="18287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Garrot McCune, Environmental Toxicology, ’17 </a:t>
            </a:r>
            <a:endParaRPr sz="15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0" y="0"/>
            <a:ext cx="12188827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696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Proxima Nova"/>
              <a:buNone/>
              <a:defRPr sz="4400" b="0" i="0" u="none" strike="noStrike" cap="none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700"/>
              </a:spcBef>
              <a:spcAft>
                <a:spcPts val="0"/>
              </a:spcAft>
              <a:buClr>
                <a:srgbClr val="002855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406400" algn="l" rtl="0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855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02855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500"/>
              <a:buNone/>
              <a:defRPr sz="43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33"/>
          <p:cNvSpPr txBox="1">
            <a:spLocks noGrp="1"/>
          </p:cNvSpPr>
          <p:nvPr>
            <p:ph type="sldNum" idx="12"/>
          </p:nvPr>
        </p:nvSpPr>
        <p:spPr>
          <a:xfrm>
            <a:off x="11293669" y="6217622"/>
            <a:ext cx="7314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>
            <a:spLocks noGrp="1"/>
          </p:cNvSpPr>
          <p:nvPr>
            <p:ph type="ctrTitle"/>
          </p:nvPr>
        </p:nvSpPr>
        <p:spPr>
          <a:xfrm>
            <a:off x="608000" y="2819400"/>
            <a:ext cx="10359900" cy="20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Proxima Nova"/>
              <a:buNone/>
            </a:pPr>
            <a:r>
              <a:rPr lang="en-US" sz="5400">
                <a:latin typeface="Proxima Nova"/>
                <a:ea typeface="Proxima Nova"/>
                <a:cs typeface="Proxima Nova"/>
                <a:sym typeface="Proxima Nova"/>
              </a:rPr>
              <a:t>Leveling up: </a:t>
            </a:r>
            <a:endParaRPr sz="5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Proxima Nova"/>
              <a:buNone/>
            </a:pPr>
            <a:r>
              <a:rPr lang="en-US" sz="5400">
                <a:latin typeface="Proxima Nova"/>
                <a:ea typeface="Proxima Nova"/>
                <a:cs typeface="Proxima Nova"/>
                <a:sym typeface="Proxima Nova"/>
              </a:rPr>
              <a:t>Understanding what we have</a:t>
            </a:r>
            <a:endParaRPr sz="5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Proxima Nova"/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Proxima Nova"/>
              <a:buNone/>
            </a:pPr>
            <a:r>
              <a:rPr lang="en-US" sz="3600">
                <a:latin typeface="Proxima Nova"/>
                <a:ea typeface="Proxima Nova"/>
                <a:cs typeface="Proxima Nova"/>
                <a:sym typeface="Proxima Nova"/>
              </a:rPr>
              <a:t>Rice Majors, UC Davis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Proxima Nova"/>
              <a:buNone/>
            </a:pPr>
            <a:r>
              <a:rPr lang="en-US" sz="3600">
                <a:latin typeface="Proxima Nova"/>
                <a:ea typeface="Proxima Nova"/>
                <a:cs typeface="Proxima Nova"/>
                <a:sym typeface="Proxima Nova"/>
              </a:rPr>
              <a:t>Acquisitions Institute at Timberline Lodge, 2026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5"/>
          <p:cNvSpPr txBox="1">
            <a:spLocks noGrp="1"/>
          </p:cNvSpPr>
          <p:nvPr>
            <p:ph type="title"/>
          </p:nvPr>
        </p:nvSpPr>
        <p:spPr>
          <a:xfrm>
            <a:off x="415492" y="91440"/>
            <a:ext cx="15588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History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GT 2918-2929</a:t>
            </a:r>
            <a:endParaRPr sz="1600"/>
          </a:p>
        </p:txBody>
      </p:sp>
      <p:sp>
        <p:nvSpPr>
          <p:cNvPr id="318" name="Google Shape;318;p55"/>
          <p:cNvSpPr txBox="1">
            <a:spLocks noGrp="1"/>
          </p:cNvSpPr>
          <p:nvPr>
            <p:ph type="body" idx="1"/>
          </p:nvPr>
        </p:nvSpPr>
        <p:spPr>
          <a:xfrm>
            <a:off x="415492" y="1188720"/>
            <a:ext cx="1558800" cy="45921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Harvard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Princeton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Stanford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Columbia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(15)</a:t>
            </a:r>
            <a:endParaRPr b="1">
              <a:solidFill>
                <a:srgbClr val="1C4587"/>
              </a:solidFill>
              <a:highlight>
                <a:srgbClr val="FFD966"/>
              </a:highlight>
            </a:endParaRPr>
          </a:p>
        </p:txBody>
      </p:sp>
      <p:sp>
        <p:nvSpPr>
          <p:cNvPr id="319" name="Google Shape;319;p55"/>
          <p:cNvSpPr txBox="1">
            <a:spLocks noGrp="1"/>
          </p:cNvSpPr>
          <p:nvPr>
            <p:ph type="title"/>
          </p:nvPr>
        </p:nvSpPr>
        <p:spPr>
          <a:xfrm>
            <a:off x="2151306" y="91440"/>
            <a:ext cx="15588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Coffee industry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HD 9199</a:t>
            </a:r>
            <a:endParaRPr sz="1600"/>
          </a:p>
        </p:txBody>
      </p:sp>
      <p:sp>
        <p:nvSpPr>
          <p:cNvPr id="320" name="Google Shape;320;p55"/>
          <p:cNvSpPr txBox="1">
            <a:spLocks noGrp="1"/>
          </p:cNvSpPr>
          <p:nvPr>
            <p:ph type="body" idx="1"/>
          </p:nvPr>
        </p:nvSpPr>
        <p:spPr>
          <a:xfrm>
            <a:off x="2151306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 Austin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Harvard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Stanford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(30)</a:t>
            </a:r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title"/>
          </p:nvPr>
        </p:nvSpPr>
        <p:spPr>
          <a:xfrm>
            <a:off x="4001258" y="91440"/>
            <a:ext cx="15588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Agriculture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SB 269-270</a:t>
            </a:r>
            <a:endParaRPr sz="1600"/>
          </a:p>
        </p:txBody>
      </p:sp>
      <p:sp>
        <p:nvSpPr>
          <p:cNvPr id="322" name="Google Shape;322;p55"/>
          <p:cNvSpPr txBox="1">
            <a:spLocks noGrp="1"/>
          </p:cNvSpPr>
          <p:nvPr>
            <p:ph type="body" idx="1"/>
          </p:nvPr>
        </p:nvSpPr>
        <p:spPr>
          <a:xfrm>
            <a:off x="4001258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UT Austin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Virginia Tech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(19)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3" name="Google Shape;323;p55"/>
          <p:cNvSpPr txBox="1">
            <a:spLocks noGrp="1"/>
          </p:cNvSpPr>
          <p:nvPr>
            <p:ph type="title"/>
          </p:nvPr>
        </p:nvSpPr>
        <p:spPr>
          <a:xfrm>
            <a:off x="5794124" y="91440"/>
            <a:ext cx="1554600" cy="1005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Coffee technology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TP 645</a:t>
            </a:r>
            <a:endParaRPr sz="1600"/>
          </a:p>
        </p:txBody>
      </p:sp>
      <p:sp>
        <p:nvSpPr>
          <p:cNvPr id="324" name="Google Shape;324;p55"/>
          <p:cNvSpPr txBox="1">
            <a:spLocks noGrp="1"/>
          </p:cNvSpPr>
          <p:nvPr>
            <p:ph type="body" idx="1"/>
          </p:nvPr>
        </p:nvSpPr>
        <p:spPr>
          <a:xfrm>
            <a:off x="5794124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UT Austin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MIT</a:t>
            </a:r>
            <a:endParaRPr/>
          </a:p>
        </p:txBody>
      </p:sp>
      <p:sp>
        <p:nvSpPr>
          <p:cNvPr id="325" name="Google Shape;325;p55"/>
          <p:cNvSpPr txBox="1">
            <a:spLocks noGrp="1"/>
          </p:cNvSpPr>
          <p:nvPr>
            <p:ph type="title"/>
          </p:nvPr>
        </p:nvSpPr>
        <p:spPr>
          <a:xfrm>
            <a:off x="7627780" y="91440"/>
            <a:ext cx="1554600" cy="1005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Coffee culture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TX 415</a:t>
            </a:r>
            <a:endParaRPr sz="1600"/>
          </a:p>
        </p:txBody>
      </p:sp>
      <p:sp>
        <p:nvSpPr>
          <p:cNvPr id="326" name="Google Shape;326;p55"/>
          <p:cNvSpPr txBox="1">
            <a:spLocks noGrp="1"/>
          </p:cNvSpPr>
          <p:nvPr>
            <p:ph type="body" idx="1"/>
          </p:nvPr>
        </p:nvSpPr>
        <p:spPr>
          <a:xfrm>
            <a:off x="7627780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Harvard 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7" name="Google Shape;327;p55"/>
          <p:cNvSpPr txBox="1">
            <a:spLocks noGrp="1"/>
          </p:cNvSpPr>
          <p:nvPr>
            <p:ph type="title"/>
          </p:nvPr>
        </p:nvSpPr>
        <p:spPr>
          <a:xfrm>
            <a:off x="9436942" y="91440"/>
            <a:ext cx="1554600" cy="1005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Cookbooks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TX 817.C6</a:t>
            </a:r>
            <a:endParaRPr sz="1600"/>
          </a:p>
        </p:txBody>
      </p:sp>
      <p:sp>
        <p:nvSpPr>
          <p:cNvPr id="328" name="Google Shape;328;p55"/>
          <p:cNvSpPr txBox="1">
            <a:spLocks noGrp="1"/>
          </p:cNvSpPr>
          <p:nvPr>
            <p:ph type="body" idx="1"/>
          </p:nvPr>
        </p:nvSpPr>
        <p:spPr>
          <a:xfrm>
            <a:off x="9436942" y="1188720"/>
            <a:ext cx="23529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Miami Dade College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Hennepin County Lib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Cleveland 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(8)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29" name="Google Shape;329;p55"/>
          <p:cNvSpPr txBox="1"/>
          <p:nvPr/>
        </p:nvSpPr>
        <p:spPr>
          <a:xfrm>
            <a:off x="935012" y="5680425"/>
            <a:ext cx="43278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The premier coffee collections in U.S. research libraries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330" name="Google Shape;330;p55" title="b1228159-d74c-40b5-a024-afd658f7304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792" y="4663450"/>
            <a:ext cx="1463040" cy="219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6"/>
          <p:cNvSpPr txBox="1">
            <a:spLocks noGrp="1"/>
          </p:cNvSpPr>
          <p:nvPr>
            <p:ph type="title"/>
          </p:nvPr>
        </p:nvSpPr>
        <p:spPr>
          <a:xfrm>
            <a:off x="415492" y="91440"/>
            <a:ext cx="15588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History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GT 2918-2929</a:t>
            </a:r>
            <a:endParaRPr sz="1600"/>
          </a:p>
        </p:txBody>
      </p:sp>
      <p:sp>
        <p:nvSpPr>
          <p:cNvPr id="336" name="Google Shape;336;p56"/>
          <p:cNvSpPr txBox="1">
            <a:spLocks noGrp="1"/>
          </p:cNvSpPr>
          <p:nvPr>
            <p:ph type="body" idx="1"/>
          </p:nvPr>
        </p:nvSpPr>
        <p:spPr>
          <a:xfrm>
            <a:off x="415492" y="1188720"/>
            <a:ext cx="1558800" cy="45921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Harvard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Princeton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Stanford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Columbia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(15)</a:t>
            </a:r>
            <a:endParaRPr b="1">
              <a:solidFill>
                <a:srgbClr val="1C4587"/>
              </a:solidFill>
              <a:highlight>
                <a:srgbClr val="FFD966"/>
              </a:highlight>
            </a:endParaRPr>
          </a:p>
        </p:txBody>
      </p:sp>
      <p:sp>
        <p:nvSpPr>
          <p:cNvPr id="337" name="Google Shape;337;p56"/>
          <p:cNvSpPr txBox="1">
            <a:spLocks noGrp="1"/>
          </p:cNvSpPr>
          <p:nvPr>
            <p:ph type="title"/>
          </p:nvPr>
        </p:nvSpPr>
        <p:spPr>
          <a:xfrm>
            <a:off x="2151306" y="91440"/>
            <a:ext cx="15588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Coffee industry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HD 9199</a:t>
            </a:r>
            <a:endParaRPr sz="1600"/>
          </a:p>
        </p:txBody>
      </p:sp>
      <p:sp>
        <p:nvSpPr>
          <p:cNvPr id="338" name="Google Shape;338;p56"/>
          <p:cNvSpPr txBox="1">
            <a:spLocks noGrp="1"/>
          </p:cNvSpPr>
          <p:nvPr>
            <p:ph type="body" idx="1"/>
          </p:nvPr>
        </p:nvSpPr>
        <p:spPr>
          <a:xfrm>
            <a:off x="2151306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UT Austin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Harvard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Stanford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(30)</a:t>
            </a:r>
            <a:endParaRPr/>
          </a:p>
        </p:txBody>
      </p:sp>
      <p:sp>
        <p:nvSpPr>
          <p:cNvPr id="339" name="Google Shape;339;p56"/>
          <p:cNvSpPr txBox="1">
            <a:spLocks noGrp="1"/>
          </p:cNvSpPr>
          <p:nvPr>
            <p:ph type="title"/>
          </p:nvPr>
        </p:nvSpPr>
        <p:spPr>
          <a:xfrm>
            <a:off x="4001258" y="91440"/>
            <a:ext cx="1558800" cy="10077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Agriculture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SB 269-270</a:t>
            </a:r>
            <a:endParaRPr sz="1600"/>
          </a:p>
        </p:txBody>
      </p:sp>
      <p:sp>
        <p:nvSpPr>
          <p:cNvPr id="340" name="Google Shape;340;p56"/>
          <p:cNvSpPr txBox="1">
            <a:spLocks noGrp="1"/>
          </p:cNvSpPr>
          <p:nvPr>
            <p:ph type="body" idx="1"/>
          </p:nvPr>
        </p:nvSpPr>
        <p:spPr>
          <a:xfrm>
            <a:off x="4001258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UT Austin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Virginia Tech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(19)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1" name="Google Shape;341;p56"/>
          <p:cNvSpPr txBox="1">
            <a:spLocks noGrp="1"/>
          </p:cNvSpPr>
          <p:nvPr>
            <p:ph type="title"/>
          </p:nvPr>
        </p:nvSpPr>
        <p:spPr>
          <a:xfrm>
            <a:off x="5794124" y="91440"/>
            <a:ext cx="1554600" cy="1005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Coffee technology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TP 645</a:t>
            </a:r>
            <a:endParaRPr sz="1600"/>
          </a:p>
        </p:txBody>
      </p:sp>
      <p:sp>
        <p:nvSpPr>
          <p:cNvPr id="342" name="Google Shape;342;p56"/>
          <p:cNvSpPr txBox="1">
            <a:spLocks noGrp="1"/>
          </p:cNvSpPr>
          <p:nvPr>
            <p:ph type="body" idx="1"/>
          </p:nvPr>
        </p:nvSpPr>
        <p:spPr>
          <a:xfrm>
            <a:off x="5794124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UT Austin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MIT</a:t>
            </a:r>
            <a:endParaRPr/>
          </a:p>
        </p:txBody>
      </p:sp>
      <p:sp>
        <p:nvSpPr>
          <p:cNvPr id="343" name="Google Shape;343;p56"/>
          <p:cNvSpPr txBox="1">
            <a:spLocks noGrp="1"/>
          </p:cNvSpPr>
          <p:nvPr>
            <p:ph type="title"/>
          </p:nvPr>
        </p:nvSpPr>
        <p:spPr>
          <a:xfrm>
            <a:off x="7627780" y="91440"/>
            <a:ext cx="1554600" cy="1005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Coffee culture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TX 415</a:t>
            </a:r>
            <a:endParaRPr sz="1600"/>
          </a:p>
        </p:txBody>
      </p:sp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xfrm>
            <a:off x="7627780" y="1188720"/>
            <a:ext cx="15588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Harvard (1)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UC Berkeley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Cornell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5" name="Google Shape;345;p56"/>
          <p:cNvSpPr txBox="1">
            <a:spLocks noGrp="1"/>
          </p:cNvSpPr>
          <p:nvPr>
            <p:ph type="title"/>
          </p:nvPr>
        </p:nvSpPr>
        <p:spPr>
          <a:xfrm>
            <a:off x="9436942" y="91440"/>
            <a:ext cx="1554600" cy="1005900"/>
          </a:xfrm>
          <a:prstGeom prst="rect">
            <a:avLst/>
          </a:prstGeom>
        </p:spPr>
        <p:txBody>
          <a:bodyPr spcFirstLastPara="1" wrap="square" lIns="121875" tIns="121875" rIns="121875" bIns="1218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600"/>
              <a:t>Cookbooks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TX 817.C6</a:t>
            </a:r>
            <a:endParaRPr sz="1600"/>
          </a:p>
        </p:txBody>
      </p:sp>
      <p:sp>
        <p:nvSpPr>
          <p:cNvPr id="346" name="Google Shape;346;p56"/>
          <p:cNvSpPr txBox="1">
            <a:spLocks noGrp="1"/>
          </p:cNvSpPr>
          <p:nvPr>
            <p:ph type="body" idx="1"/>
          </p:nvPr>
        </p:nvSpPr>
        <p:spPr>
          <a:xfrm>
            <a:off x="9436942" y="1188720"/>
            <a:ext cx="2352900" cy="42393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Miami Dade College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Hennepin County Lib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Cleveland 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NYPL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b="1">
                <a:solidFill>
                  <a:srgbClr val="1C4587"/>
                </a:solidFill>
                <a:highlight>
                  <a:srgbClr val="FFD966"/>
                </a:highlight>
              </a:rPr>
              <a:t>UC Davis (8)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7" name="Google Shape;347;p56"/>
          <p:cNvSpPr txBox="1"/>
          <p:nvPr/>
        </p:nvSpPr>
        <p:spPr>
          <a:xfrm>
            <a:off x="935012" y="5680425"/>
            <a:ext cx="4327800" cy="9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2"/>
                </a:solidFill>
              </a:rPr>
              <a:t>The premier coffee collections in U.S. research libraries</a:t>
            </a:r>
            <a:endParaRPr sz="2400">
              <a:solidFill>
                <a:schemeClr val="dk2"/>
              </a:solidFill>
            </a:endParaRPr>
          </a:p>
        </p:txBody>
      </p:sp>
      <p:pic>
        <p:nvPicPr>
          <p:cNvPr id="348" name="Google Shape;348;p56" title="b1228159-d74c-40b5-a024-afd658f7304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792" y="4663450"/>
            <a:ext cx="1463040" cy="219456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56"/>
          <p:cNvSpPr txBox="1"/>
          <p:nvPr/>
        </p:nvSpPr>
        <p:spPr>
          <a:xfrm>
            <a:off x="445450" y="4476510"/>
            <a:ext cx="1445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</a:rPr>
              <a:t>+80 books</a:t>
            </a:r>
            <a:endParaRPr sz="1600" b="1">
              <a:solidFill>
                <a:srgbClr val="1155CC"/>
              </a:solidFill>
            </a:endParaRPr>
          </a:p>
        </p:txBody>
      </p:sp>
      <p:sp>
        <p:nvSpPr>
          <p:cNvPr id="350" name="Google Shape;350;p56"/>
          <p:cNvSpPr txBox="1"/>
          <p:nvPr/>
        </p:nvSpPr>
        <p:spPr>
          <a:xfrm>
            <a:off x="2223341" y="4476510"/>
            <a:ext cx="1445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</a:rPr>
              <a:t>+421 books</a:t>
            </a:r>
            <a:endParaRPr sz="16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accent5"/>
              </a:solidFill>
            </a:endParaRPr>
          </a:p>
        </p:txBody>
      </p:sp>
      <p:sp>
        <p:nvSpPr>
          <p:cNvPr id="351" name="Google Shape;351;p56"/>
          <p:cNvSpPr txBox="1"/>
          <p:nvPr/>
        </p:nvSpPr>
        <p:spPr>
          <a:xfrm>
            <a:off x="4076035" y="4476510"/>
            <a:ext cx="1445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</a:rPr>
              <a:t>+137 books</a:t>
            </a:r>
            <a:endParaRPr sz="16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accent5"/>
              </a:solidFill>
            </a:endParaRPr>
          </a:p>
        </p:txBody>
      </p:sp>
      <p:sp>
        <p:nvSpPr>
          <p:cNvPr id="352" name="Google Shape;352;p56"/>
          <p:cNvSpPr txBox="1"/>
          <p:nvPr/>
        </p:nvSpPr>
        <p:spPr>
          <a:xfrm>
            <a:off x="9436962" y="4476510"/>
            <a:ext cx="1445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155CC"/>
                </a:solidFill>
              </a:rPr>
              <a:t>+122 books</a:t>
            </a:r>
            <a:endParaRPr sz="16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accent5"/>
              </a:solidFill>
            </a:endParaRPr>
          </a:p>
        </p:txBody>
      </p:sp>
      <p:sp>
        <p:nvSpPr>
          <p:cNvPr id="353" name="Google Shape;353;p56"/>
          <p:cNvSpPr txBox="1"/>
          <p:nvPr/>
        </p:nvSpPr>
        <p:spPr>
          <a:xfrm>
            <a:off x="5962950" y="5373575"/>
            <a:ext cx="3071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155CC"/>
                </a:solidFill>
              </a:rPr>
              <a:t>For UC Davis </a:t>
            </a:r>
            <a:endParaRPr sz="2400" b="1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1155CC"/>
                </a:solidFill>
              </a:rPr>
              <a:t>to become #1…</a:t>
            </a:r>
            <a:endParaRPr sz="2400"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Some observations</a:t>
            </a:r>
            <a:endParaRPr sz="4400"/>
          </a:p>
        </p:txBody>
      </p:sp>
      <p:sp>
        <p:nvSpPr>
          <p:cNvPr id="359" name="Google Shape;359;p57"/>
          <p:cNvSpPr txBox="1">
            <a:spLocks noGrp="1"/>
          </p:cNvSpPr>
          <p:nvPr>
            <p:ph type="body" idx="1"/>
          </p:nvPr>
        </p:nvSpPr>
        <p:spPr>
          <a:xfrm>
            <a:off x="415575" y="1519474"/>
            <a:ext cx="11357700" cy="5338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Focusing on different dimensions of coffee</a:t>
            </a:r>
            <a:endParaRPr sz="3200"/>
          </a:p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Large number of titles in German owned by UC Davis</a:t>
            </a:r>
            <a:endParaRPr sz="3200"/>
          </a:p>
          <a:p>
            <a:pPr marL="1219200" lvl="1" indent="-4826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We have no idea how or why this happened</a:t>
            </a:r>
            <a:endParaRPr sz="2800"/>
          </a:p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Even the largest (Harvard) has only 9% of the “superset” </a:t>
            </a:r>
            <a:endParaRPr sz="2800"/>
          </a:p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There are some surprises – e.g., Miami Dade College</a:t>
            </a:r>
            <a:endParaRPr sz="2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3200"/>
              <a:t>We assume we are the first to do this kind of deep analysis, so many of the libraries listed may be unaware of where their collections are strong/weak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Some caveats</a:t>
            </a:r>
            <a:endParaRPr sz="4400"/>
          </a:p>
        </p:txBody>
      </p:sp>
      <p:sp>
        <p:nvSpPr>
          <p:cNvPr id="365" name="Google Shape;365;p58"/>
          <p:cNvSpPr txBox="1">
            <a:spLocks noGrp="1"/>
          </p:cNvSpPr>
          <p:nvPr>
            <p:ph type="body" idx="1"/>
          </p:nvPr>
        </p:nvSpPr>
        <p:spPr>
          <a:xfrm>
            <a:off x="415500" y="1536625"/>
            <a:ext cx="11773200" cy="51039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Call numbers an imperfect proxy for collection strength</a:t>
            </a:r>
            <a:endParaRPr sz="3200"/>
          </a:p>
          <a:p>
            <a:pPr marL="1219200" lvl="1" indent="-4826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Some call numbers group “hot beverages” together </a:t>
            </a:r>
            <a:endParaRPr sz="2800"/>
          </a:p>
          <a:p>
            <a:pPr marL="1219200" lvl="1" indent="-4826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Books on other topics that have coffee content within</a:t>
            </a:r>
            <a:endParaRPr sz="2800"/>
          </a:p>
          <a:p>
            <a:pPr marL="1219200" lvl="1" indent="-4826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Dissertations on coffee likely excluded</a:t>
            </a:r>
            <a:endParaRPr sz="2800"/>
          </a:p>
          <a:p>
            <a:pPr marL="609600" lvl="0" indent="-508000" algn="l" rtl="0"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Non-book materials (e.g., pamphlets, videos) often excluded</a:t>
            </a:r>
            <a:endParaRPr sz="2800"/>
          </a:p>
          <a:p>
            <a:pPr marL="1219200" lvl="1" indent="-4826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Libraries that catalog pamphlets individually will appear to have larger holdings </a:t>
            </a:r>
            <a:endParaRPr sz="2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>
            <a:spLocks noGrp="1"/>
          </p:cNvSpPr>
          <p:nvPr>
            <p:ph type="title"/>
          </p:nvPr>
        </p:nvSpPr>
        <p:spPr>
          <a:xfrm>
            <a:off x="5332412" y="3048000"/>
            <a:ext cx="6248400" cy="13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nematodes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bees &amp; honey</a:t>
            </a:r>
            <a:endParaRPr/>
          </a:p>
        </p:txBody>
      </p:sp>
      <p:sp>
        <p:nvSpPr>
          <p:cNvPr id="372" name="Google Shape;372;p59"/>
          <p:cNvSpPr txBox="1">
            <a:spLocks noGrp="1"/>
          </p:cNvSpPr>
          <p:nvPr>
            <p:ph type="body" idx="1"/>
          </p:nvPr>
        </p:nvSpPr>
        <p:spPr>
          <a:xfrm>
            <a:off x="5332412" y="4419600"/>
            <a:ext cx="62484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73" name="Google Shape;37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25" y="1050325"/>
            <a:ext cx="28194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6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Nematode collections overall </a:t>
            </a:r>
            <a:endParaRPr sz="4400"/>
          </a:p>
        </p:txBody>
      </p:sp>
      <p:sp>
        <p:nvSpPr>
          <p:cNvPr id="379" name="Google Shape;379;p60"/>
          <p:cNvSpPr txBox="1">
            <a:spLocks noGrp="1"/>
          </p:cNvSpPr>
          <p:nvPr>
            <p:ph type="body" idx="1"/>
          </p:nvPr>
        </p:nvSpPr>
        <p:spPr>
          <a:xfrm>
            <a:off x="415500" y="1536625"/>
            <a:ext cx="46032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Total size of collection(s) - U.S. peers</a:t>
            </a:r>
            <a:endParaRPr sz="2000"/>
          </a:p>
          <a:p>
            <a:pPr marL="609600" lvl="0" indent="-4318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UC Berkeley 689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Cornell 597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AutoNum type="arabicPeriod"/>
            </a:pPr>
            <a:r>
              <a:rPr lang="en-US" sz="2000" b="1">
                <a:solidFill>
                  <a:srgbClr val="1C4587"/>
                </a:solidFill>
                <a:highlight>
                  <a:srgbClr val="FFD966"/>
                </a:highlight>
              </a:rPr>
              <a:t>UC Davis 565</a:t>
            </a:r>
            <a:endParaRPr sz="2000" b="1">
              <a:solidFill>
                <a:srgbClr val="1C4587"/>
              </a:solidFill>
              <a:highlight>
                <a:srgbClr val="FFD966"/>
              </a:highlight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Urbana-Champaign 474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Virginia Tech 466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 Minnesota 459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 Chicago 400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 Wisconsin 400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NC State 390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 Georgia 380</a:t>
            </a:r>
            <a:endParaRPr sz="2000"/>
          </a:p>
        </p:txBody>
      </p:sp>
      <p:sp>
        <p:nvSpPr>
          <p:cNvPr id="380" name="Google Shape;380;p60"/>
          <p:cNvSpPr txBox="1">
            <a:spLocks noGrp="1"/>
          </p:cNvSpPr>
          <p:nvPr>
            <p:ph type="body" idx="1"/>
          </p:nvPr>
        </p:nvSpPr>
        <p:spPr>
          <a:xfrm>
            <a:off x="5494570" y="1536625"/>
            <a:ext cx="4603200" cy="51411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Total size of collection(s) - world</a:t>
            </a:r>
            <a:endParaRPr sz="2000"/>
          </a:p>
          <a:p>
            <a:pPr marL="609600" lvl="0" indent="-4318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UC Berkeley 689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Library of Congress 688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National Agricultural Library 687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Cornell 597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AutoNum type="arabicPeriod"/>
            </a:pPr>
            <a:r>
              <a:rPr lang="en-US" sz="2000" b="1">
                <a:solidFill>
                  <a:srgbClr val="1C4587"/>
                </a:solidFill>
                <a:highlight>
                  <a:srgbClr val="FFD966"/>
                </a:highlight>
              </a:rPr>
              <a:t>UC Davis 565</a:t>
            </a:r>
            <a:endParaRPr sz="2000" b="1">
              <a:solidFill>
                <a:srgbClr val="1C4587"/>
              </a:solidFill>
              <a:highlight>
                <a:srgbClr val="FFD966"/>
              </a:highlight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McGill 558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Urbana-Champaign 474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Virginia Tech 466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 Minnesota 459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Simon Fraser 429</a:t>
            </a:r>
            <a:endParaRPr sz="2000"/>
          </a:p>
        </p:txBody>
      </p:sp>
      <p:sp>
        <p:nvSpPr>
          <p:cNvPr id="381" name="Google Shape;381;p60"/>
          <p:cNvSpPr txBox="1"/>
          <p:nvPr/>
        </p:nvSpPr>
        <p:spPr>
          <a:xfrm>
            <a:off x="208400" y="5818050"/>
            <a:ext cx="5662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155CC"/>
                </a:solidFill>
              </a:rPr>
              <a:t>Davis jumps to #1 among peers for SB998 alone (nematodes in agriculture / soil health &amp; management)</a:t>
            </a:r>
            <a:endParaRPr sz="2000"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Suggestion: Bees and honey</a:t>
            </a:r>
            <a:endParaRPr/>
          </a:p>
        </p:txBody>
      </p:sp>
      <p:sp>
        <p:nvSpPr>
          <p:cNvPr id="388" name="Google Shape;388;p61"/>
          <p:cNvSpPr txBox="1">
            <a:spLocks noGrp="1"/>
          </p:cNvSpPr>
          <p:nvPr>
            <p:ph type="body" idx="1"/>
          </p:nvPr>
        </p:nvSpPr>
        <p:spPr>
          <a:xfrm>
            <a:off x="415502" y="1536625"/>
            <a:ext cx="106092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Bring together a </a:t>
            </a:r>
            <a:r>
              <a:rPr lang="en-US">
                <a:solidFill>
                  <a:schemeClr val="dk2"/>
                </a:solidFill>
              </a:rPr>
              <a:t>bee &amp; honey </a:t>
            </a:r>
            <a:r>
              <a:rPr lang="en-US"/>
              <a:t>collection:</a:t>
            </a:r>
            <a:endParaRPr/>
          </a:p>
          <a:p>
            <a:pPr marL="457200" lvl="0" indent="-406400" algn="l" rtl="0"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Pollinators (including wasps)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Apiculture, including honey manufacture and the honey industry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Pests/Colony Collapse Disease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Honey as medicine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Mead</a:t>
            </a:r>
            <a:endParaRPr sz="280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/>
              <a:t>Adding mead creates a bridge to the viticulture and enology collections and research, providing a link to beverages and brewing, which UC Davis touts as a collection strength.</a:t>
            </a:r>
            <a:endParaRPr sz="2800"/>
          </a:p>
        </p:txBody>
      </p:sp>
      <p:pic>
        <p:nvPicPr>
          <p:cNvPr id="389" name="Google Shape;389;p61" title="DSCF95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9446" y="4663450"/>
            <a:ext cx="1459383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>
            <a:spLocks noGrp="1"/>
          </p:cNvSpPr>
          <p:nvPr>
            <p:ph type="title"/>
          </p:nvPr>
        </p:nvSpPr>
        <p:spPr>
          <a:xfrm>
            <a:off x="5332412" y="3048000"/>
            <a:ext cx="6248400" cy="13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communicating this to users (and donors)</a:t>
            </a:r>
            <a:endParaRPr/>
          </a:p>
        </p:txBody>
      </p:sp>
      <p:sp>
        <p:nvSpPr>
          <p:cNvPr id="396" name="Google Shape;396;p62"/>
          <p:cNvSpPr txBox="1">
            <a:spLocks noGrp="1"/>
          </p:cNvSpPr>
          <p:nvPr>
            <p:ph type="body" idx="1"/>
          </p:nvPr>
        </p:nvSpPr>
        <p:spPr>
          <a:xfrm>
            <a:off x="5332412" y="4419600"/>
            <a:ext cx="62484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some thoughts from the interns to date</a:t>
            </a:r>
            <a:endParaRPr/>
          </a:p>
        </p:txBody>
      </p:sp>
      <p:pic>
        <p:nvPicPr>
          <p:cNvPr id="397" name="Google Shape;397;p62" title="librarynew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25" y="1622900"/>
            <a:ext cx="384810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title"/>
          </p:nvPr>
        </p:nvSpPr>
        <p:spPr>
          <a:xfrm>
            <a:off x="415500" y="279400"/>
            <a:ext cx="107001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Tone ranges: “cut and dry” to “storytelling”</a:t>
            </a:r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body" idx="1"/>
          </p:nvPr>
        </p:nvSpPr>
        <p:spPr>
          <a:xfrm>
            <a:off x="415500" y="1536625"/>
            <a:ext cx="107001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>
                <a:solidFill>
                  <a:srgbClr val="1155CC"/>
                </a:solidFill>
              </a:rPr>
              <a:t>Statistics </a:t>
            </a:r>
            <a:r>
              <a:rPr lang="en-US">
                <a:solidFill>
                  <a:schemeClr val="dk2"/>
                </a:solidFill>
              </a:rPr>
              <a:t>about size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Collection development </a:t>
            </a:r>
            <a:r>
              <a:rPr lang="en-US" b="1">
                <a:solidFill>
                  <a:srgbClr val="1155CC"/>
                </a:solidFill>
              </a:rPr>
              <a:t>policy</a:t>
            </a:r>
            <a:endParaRPr b="1">
              <a:solidFill>
                <a:srgbClr val="1155C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Listing </a:t>
            </a:r>
            <a:r>
              <a:rPr lang="en-US" b="1">
                <a:solidFill>
                  <a:srgbClr val="1155CC"/>
                </a:solidFill>
              </a:rPr>
              <a:t>donors</a:t>
            </a:r>
            <a:r>
              <a:rPr lang="en-US"/>
              <a:t>, sometimes with biographical information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>
                <a:solidFill>
                  <a:srgbClr val="1155CC"/>
                </a:solidFill>
              </a:rPr>
              <a:t>Context </a:t>
            </a:r>
            <a:r>
              <a:rPr lang="en-US"/>
              <a:t>about how collections came to be 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Examples of </a:t>
            </a:r>
            <a:r>
              <a:rPr lang="en-US" b="1">
                <a:solidFill>
                  <a:srgbClr val="1155CC"/>
                </a:solidFill>
              </a:rPr>
              <a:t>exquisite holdings</a:t>
            </a:r>
            <a:r>
              <a:rPr lang="en-US"/>
              <a:t> or texts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Descriptions and </a:t>
            </a:r>
            <a:r>
              <a:rPr lang="en-US" b="1">
                <a:solidFill>
                  <a:srgbClr val="1155CC"/>
                </a:solidFill>
              </a:rPr>
              <a:t>synthesis </a:t>
            </a:r>
            <a:r>
              <a:rPr lang="en-US">
                <a:solidFill>
                  <a:schemeClr val="dk2"/>
                </a:solidFill>
              </a:rPr>
              <a:t>of areas of strength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>
                <a:solidFill>
                  <a:srgbClr val="1155CC"/>
                </a:solidFill>
              </a:rPr>
              <a:t>Confident, expansive language</a:t>
            </a:r>
            <a:r>
              <a:rPr lang="en-US">
                <a:solidFill>
                  <a:schemeClr val="dk2"/>
                </a:solidFill>
              </a:rPr>
              <a:t> to position holdings    as internationally significant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5" name="Google Shape;405;p63" title="4d3f8286-9be9-46c4-8e6b-48b7224ea6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367" y="4663450"/>
            <a:ext cx="1641458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4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Moving beyond text</a:t>
            </a:r>
            <a:endParaRPr/>
          </a:p>
        </p:txBody>
      </p:sp>
      <p:sp>
        <p:nvSpPr>
          <p:cNvPr id="412" name="Google Shape;412;p64"/>
          <p:cNvSpPr txBox="1">
            <a:spLocks noGrp="1"/>
          </p:cNvSpPr>
          <p:nvPr>
            <p:ph type="body" idx="1"/>
          </p:nvPr>
        </p:nvSpPr>
        <p:spPr>
          <a:xfrm>
            <a:off x="415500" y="1536625"/>
            <a:ext cx="101319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>
                <a:solidFill>
                  <a:srgbClr val="1155CC"/>
                </a:solidFill>
              </a:rPr>
              <a:t>Images </a:t>
            </a:r>
            <a:r>
              <a:rPr lang="en-US">
                <a:solidFill>
                  <a:schemeClr val="dk2"/>
                </a:solidFill>
              </a:rPr>
              <a:t>and multimedia 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b="1">
                <a:solidFill>
                  <a:srgbClr val="1155CC"/>
                </a:solidFill>
              </a:rPr>
              <a:t>Strong headlines</a:t>
            </a:r>
            <a:r>
              <a:rPr lang="en-US">
                <a:solidFill>
                  <a:schemeClr val="dk2"/>
                </a:solidFill>
              </a:rPr>
              <a:t>: spark curiosity, show items in context 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Explicitly linking collections to </a:t>
            </a:r>
            <a:r>
              <a:rPr lang="en-US" b="1">
                <a:solidFill>
                  <a:srgbClr val="1155CC"/>
                </a:solidFill>
              </a:rPr>
              <a:t>other library efforts</a:t>
            </a:r>
            <a:endParaRPr b="1">
              <a:solidFill>
                <a:srgbClr val="1155CC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>
                <a:solidFill>
                  <a:schemeClr val="dk2"/>
                </a:solidFill>
              </a:rPr>
              <a:t>Digitization </a:t>
            </a:r>
            <a:endParaRPr>
              <a:solidFill>
                <a:schemeClr val="dk2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>
                <a:solidFill>
                  <a:schemeClr val="dk2"/>
                </a:solidFill>
              </a:rPr>
              <a:t>Tours, exhibits, storytelling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Positioning collection as </a:t>
            </a:r>
            <a:r>
              <a:rPr lang="en-US" b="1">
                <a:solidFill>
                  <a:srgbClr val="1155CC"/>
                </a:solidFill>
              </a:rPr>
              <a:t>accessible </a:t>
            </a:r>
            <a:r>
              <a:rPr lang="en-US">
                <a:solidFill>
                  <a:schemeClr val="dk2"/>
                </a:solidFill>
              </a:rPr>
              <a:t>both in-person and online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3" name="Google Shape;413;p64" title="4d3f8286-9be9-46c4-8e6b-48b7224ea6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367" y="4663450"/>
            <a:ext cx="1641458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>
            <a:spLocks noGrp="1"/>
          </p:cNvSpPr>
          <p:nvPr>
            <p:ph type="ctrTitle"/>
          </p:nvPr>
        </p:nvSpPr>
        <p:spPr>
          <a:xfrm>
            <a:off x="915988" y="2185416"/>
            <a:ext cx="103599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“It’s simply the </a:t>
            </a:r>
            <a:r>
              <a:rPr lang="en-US" b="1">
                <a:solidFill>
                  <a:srgbClr val="1155CC"/>
                </a:solidFill>
              </a:rPr>
              <a:t>greatest </a:t>
            </a:r>
            <a:endParaRPr b="1">
              <a:solidFill>
                <a:srgbClr val="1155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wine library in the world.”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Hugh Johnson, OBE</a:t>
            </a:r>
            <a:endParaRPr sz="3200"/>
          </a:p>
        </p:txBody>
      </p:sp>
      <p:sp>
        <p:nvSpPr>
          <p:cNvPr id="246" name="Google Shape;246;p47"/>
          <p:cNvSpPr txBox="1">
            <a:spLocks noGrp="1"/>
          </p:cNvSpPr>
          <p:nvPr>
            <p:ph type="subTitle" idx="1"/>
          </p:nvPr>
        </p:nvSpPr>
        <p:spPr>
          <a:xfrm>
            <a:off x="608012" y="5867400"/>
            <a:ext cx="8531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512" y="3849041"/>
            <a:ext cx="2744913" cy="274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5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 to avoid</a:t>
            </a:r>
            <a:endParaRPr/>
          </a:p>
        </p:txBody>
      </p:sp>
      <p:sp>
        <p:nvSpPr>
          <p:cNvPr id="420" name="Google Shape;420;p65"/>
          <p:cNvSpPr txBox="1">
            <a:spLocks noGrp="1"/>
          </p:cNvSpPr>
          <p:nvPr>
            <p:ph type="body" idx="1"/>
          </p:nvPr>
        </p:nvSpPr>
        <p:spPr>
          <a:xfrm>
            <a:off x="415502" y="1536625"/>
            <a:ext cx="106092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Descriptions that are functional rather than narrative</a:t>
            </a:r>
            <a:endParaRPr>
              <a:solidFill>
                <a:schemeClr val="dk2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>
                <a:solidFill>
                  <a:schemeClr val="dk2"/>
                </a:solidFill>
              </a:rPr>
              <a:t>Lacking an explanation of</a:t>
            </a:r>
            <a:r>
              <a:rPr lang="en-US" sz="2800">
                <a:solidFill>
                  <a:schemeClr val="dk2"/>
                </a:solidFill>
              </a:rPr>
              <a:t> why the collection matters</a:t>
            </a:r>
            <a:endParaRPr sz="2800"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Assuming familiarity with library organizational structure</a:t>
            </a:r>
            <a:endParaRPr>
              <a:solidFill>
                <a:schemeClr val="dk2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</a:pPr>
            <a:r>
              <a:rPr lang="en-US">
                <a:solidFill>
                  <a:schemeClr val="dk2"/>
                </a:solidFill>
              </a:rPr>
              <a:t>No clarity about how to find related collections at the same institution</a:t>
            </a:r>
            <a:endParaRPr sz="3200"/>
          </a:p>
        </p:txBody>
      </p:sp>
      <p:pic>
        <p:nvPicPr>
          <p:cNvPr id="421" name="Google Shape;421;p65" title="4d3f8286-9be9-46c4-8e6b-48b7224ea6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367" y="4663450"/>
            <a:ext cx="1641458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6"/>
          <p:cNvSpPr txBox="1">
            <a:spLocks noGrp="1"/>
          </p:cNvSpPr>
          <p:nvPr>
            <p:ph type="title"/>
          </p:nvPr>
        </p:nvSpPr>
        <p:spPr>
          <a:xfrm>
            <a:off x="415502" y="279400"/>
            <a:ext cx="103227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Adopt an NYPL-style description </a:t>
            </a:r>
            <a:endParaRPr/>
          </a:p>
        </p:txBody>
      </p:sp>
      <p:sp>
        <p:nvSpPr>
          <p:cNvPr id="428" name="Google Shape;428;p66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870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155CC"/>
                </a:solidFill>
              </a:rPr>
              <a:t>Now:</a:t>
            </a:r>
            <a:r>
              <a:rPr lang="en-US" dirty="0"/>
              <a:t> The library supports research across disciplines…</a:t>
            </a: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1155CC"/>
                </a:solidFill>
              </a:rPr>
              <a:t>Proposed: </a:t>
            </a:r>
            <a:r>
              <a:rPr lang="en-US" dirty="0"/>
              <a:t>This collection documents the global history of tea as a ritual, commodity, and cultural practice, offering rare insight into colonial trade, sensory culture, and everyday life.</a:t>
            </a:r>
            <a:endParaRPr dirty="0"/>
          </a:p>
        </p:txBody>
      </p:sp>
      <p:pic>
        <p:nvPicPr>
          <p:cNvPr id="429" name="Google Shape;429;p66" title="4d3f8286-9be9-46c4-8e6b-48b7224ea62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7367" y="4663450"/>
            <a:ext cx="1641458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7"/>
          <p:cNvSpPr txBox="1">
            <a:spLocks noGrp="1"/>
          </p:cNvSpPr>
          <p:nvPr>
            <p:ph type="title"/>
          </p:nvPr>
        </p:nvSpPr>
        <p:spPr>
          <a:xfrm>
            <a:off x="415502" y="279400"/>
            <a:ext cx="104715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Chocolate</a:t>
            </a:r>
            <a:endParaRPr sz="3400"/>
          </a:p>
        </p:txBody>
      </p:sp>
      <p:sp>
        <p:nvSpPr>
          <p:cNvPr id="436" name="Google Shape;436;p67"/>
          <p:cNvSpPr txBox="1">
            <a:spLocks noGrp="1"/>
          </p:cNvSpPr>
          <p:nvPr>
            <p:ph type="body" idx="1"/>
          </p:nvPr>
        </p:nvSpPr>
        <p:spPr>
          <a:xfrm>
            <a:off x="415502" y="1536625"/>
            <a:ext cx="104715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70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UC Davis has one of the </a:t>
            </a:r>
            <a:r>
              <a:rPr lang="en-US" sz="2800" b="1" dirty="0">
                <a:solidFill>
                  <a:srgbClr val="1155CC"/>
                </a:solidFill>
              </a:rPr>
              <a:t>top four library collections</a:t>
            </a:r>
            <a:r>
              <a:rPr lang="en-US" sz="2800" dirty="0"/>
              <a:t> in the country, with Cornell, UC Berkeley, and NYU.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 dirty="0">
                <a:solidFill>
                  <a:srgbClr val="1155CC"/>
                </a:solidFill>
              </a:rPr>
              <a:t>Davis is the strongest</a:t>
            </a:r>
            <a:r>
              <a:rPr lang="en-US" sz="2800" dirty="0"/>
              <a:t> in cooking, baking, beverages, industry, manners and customs – the strongest general collection and rare book collection of general works on chocolate and cacao. </a:t>
            </a:r>
            <a:endParaRPr sz="28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1155CC"/>
                </a:solidFill>
              </a:rPr>
              <a:t>Noling Beverage Collection</a:t>
            </a:r>
            <a:r>
              <a:rPr lang="en-US" sz="2800" dirty="0"/>
              <a:t> dates from the turn of the last century, providing a snapshot of the chocolate industry before its establishment into a major worldwide economic powerhouse.  </a:t>
            </a:r>
            <a:endParaRPr sz="2800" dirty="0"/>
          </a:p>
        </p:txBody>
      </p:sp>
      <p:pic>
        <p:nvPicPr>
          <p:cNvPr id="437" name="Google Shape;437;p67" title="DSCF952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9446" y="4663450"/>
            <a:ext cx="1459383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8"/>
          <p:cNvSpPr txBox="1">
            <a:spLocks noGrp="1"/>
          </p:cNvSpPr>
          <p:nvPr>
            <p:ph type="title"/>
          </p:nvPr>
        </p:nvSpPr>
        <p:spPr>
          <a:xfrm>
            <a:off x="5332412" y="3048000"/>
            <a:ext cx="6248400" cy="13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effect of silence</a:t>
            </a:r>
            <a:endParaRPr/>
          </a:p>
        </p:txBody>
      </p:sp>
      <p:sp>
        <p:nvSpPr>
          <p:cNvPr id="444" name="Google Shape;444;p68"/>
          <p:cNvSpPr txBox="1">
            <a:spLocks noGrp="1"/>
          </p:cNvSpPr>
          <p:nvPr>
            <p:ph type="body" idx="1"/>
          </p:nvPr>
        </p:nvSpPr>
        <p:spPr>
          <a:xfrm>
            <a:off x="5332412" y="4419600"/>
            <a:ext cx="62484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5" name="Google Shape;445;p68" title="sarsaparilla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225" y="1641025"/>
            <a:ext cx="2534574" cy="312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9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7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53" name="Google Shape;453;p69" title="coffee search.jpg"/>
          <p:cNvPicPr preferRelativeResize="0"/>
          <p:nvPr/>
        </p:nvPicPr>
        <p:blipFill rotWithShape="1">
          <a:blip r:embed="rId3">
            <a:alphaModFix/>
          </a:blip>
          <a:srcRect l="1468" t="13292" r="42933" b="53040"/>
          <a:stretch/>
        </p:blipFill>
        <p:spPr>
          <a:xfrm>
            <a:off x="369250" y="534425"/>
            <a:ext cx="10617199" cy="530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0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haven’t we done (yet)</a:t>
            </a:r>
            <a:endParaRPr/>
          </a:p>
        </p:txBody>
      </p:sp>
      <p:sp>
        <p:nvSpPr>
          <p:cNvPr id="460" name="Google Shape;460;p70"/>
          <p:cNvSpPr txBox="1">
            <a:spLocks noGrp="1"/>
          </p:cNvSpPr>
          <p:nvPr>
            <p:ph type="body" idx="1"/>
          </p:nvPr>
        </p:nvSpPr>
        <p:spPr>
          <a:xfrm>
            <a:off x="415502" y="1536625"/>
            <a:ext cx="10526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 b="1">
                <a:solidFill>
                  <a:srgbClr val="1155CC"/>
                </a:solidFill>
              </a:rPr>
              <a:t>Largest collections</a:t>
            </a:r>
            <a:r>
              <a:rPr lang="en-US"/>
              <a:t> would need R or similar to analyze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PowerBI to </a:t>
            </a:r>
            <a:r>
              <a:rPr lang="en-US" b="1">
                <a:solidFill>
                  <a:srgbClr val="1155CC"/>
                </a:solidFill>
              </a:rPr>
              <a:t>visualize some of the data</a:t>
            </a:r>
            <a:endParaRPr b="1">
              <a:solidFill>
                <a:srgbClr val="1155C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Identify </a:t>
            </a:r>
            <a:r>
              <a:rPr lang="en-US" b="1">
                <a:solidFill>
                  <a:srgbClr val="1155CC"/>
                </a:solidFill>
              </a:rPr>
              <a:t>works that contain these topics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Generative AI to help </a:t>
            </a:r>
            <a:r>
              <a:rPr lang="en-US" b="1">
                <a:solidFill>
                  <a:srgbClr val="1155CC"/>
                </a:solidFill>
              </a:rPr>
              <a:t>summarize and analyze</a:t>
            </a:r>
            <a:r>
              <a:rPr lang="en-US"/>
              <a:t> large sets of data about library holdings? 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Highlighting these collections on our </a:t>
            </a:r>
            <a:r>
              <a:rPr lang="en-US">
                <a:solidFill>
                  <a:schemeClr val="dk1"/>
                </a:solidFill>
              </a:rPr>
              <a:t>website </a:t>
            </a:r>
            <a:r>
              <a:rPr lang="en-US"/>
              <a:t>using </a:t>
            </a:r>
            <a:r>
              <a:rPr lang="en-US" b="1">
                <a:solidFill>
                  <a:srgbClr val="1155CC"/>
                </a:solidFill>
              </a:rPr>
              <a:t>storytelling in our descriptions</a:t>
            </a:r>
            <a:endParaRPr b="1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1"/>
          <p:cNvSpPr txBox="1">
            <a:spLocks noGrp="1"/>
          </p:cNvSpPr>
          <p:nvPr>
            <p:ph type="body" idx="1"/>
          </p:nvPr>
        </p:nvSpPr>
        <p:spPr>
          <a:xfrm>
            <a:off x="383300" y="746767"/>
            <a:ext cx="81120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3700">
                <a:solidFill>
                  <a:schemeClr val="dk1"/>
                </a:solidFill>
              </a:rPr>
              <a:t>Questions &amp; discussion</a:t>
            </a:r>
            <a:endParaRPr sz="3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ramajors@ucdavis.edu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thanks to our interns: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Kristina Bellas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Mei Chin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Cheyenne Perry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sz="3700">
              <a:solidFill>
                <a:schemeClr val="dk1"/>
              </a:solidFill>
            </a:endParaRPr>
          </a:p>
        </p:txBody>
      </p:sp>
      <p:pic>
        <p:nvPicPr>
          <p:cNvPr id="466" name="Google Shape;466;p71" title="32952849222_bb0dbfb5d7_k.jpg"/>
          <p:cNvPicPr preferRelativeResize="0"/>
          <p:nvPr/>
        </p:nvPicPr>
        <p:blipFill rotWithShape="1">
          <a:blip r:embed="rId3">
            <a:alphaModFix/>
          </a:blip>
          <a:srcRect b="13300"/>
          <a:stretch/>
        </p:blipFill>
        <p:spPr>
          <a:xfrm>
            <a:off x="5223106" y="2091066"/>
            <a:ext cx="6384000" cy="4152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8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 statement</a:t>
            </a:r>
            <a:endParaRPr/>
          </a:p>
        </p:txBody>
      </p:sp>
      <p:sp>
        <p:nvSpPr>
          <p:cNvPr id="254" name="Google Shape;254;p48"/>
          <p:cNvSpPr txBox="1">
            <a:spLocks noGrp="1"/>
          </p:cNvSpPr>
          <p:nvPr>
            <p:ph type="body" idx="1"/>
          </p:nvPr>
        </p:nvSpPr>
        <p:spPr>
          <a:xfrm>
            <a:off x="415500" y="1536625"/>
            <a:ext cx="105783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How well do we understand our “level 5” collections?  </a:t>
            </a:r>
            <a:endParaRPr/>
          </a:p>
          <a:p>
            <a:pPr marL="914400" lvl="1" indent="-406400" algn="l" rtl="0">
              <a:spcBef>
                <a:spcPts val="50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Built over decades, by a series of curators or collectors, augmented by donations over time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 mix of thoughtful and less thoughtful choices, with most choices having no feedback mechanisms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We know we have a large collection. Do we have the biggest, rarest? Best? What are we missing? 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-US"/>
              <a:t>If </a:t>
            </a:r>
            <a:r>
              <a:rPr lang="en-US" b="1">
                <a:solidFill>
                  <a:srgbClr val="1155CC"/>
                </a:solidFill>
              </a:rPr>
              <a:t>we </a:t>
            </a:r>
            <a:r>
              <a:rPr lang="en-US"/>
              <a:t>don’t know, how can our </a:t>
            </a:r>
            <a:r>
              <a:rPr lang="en-US" b="1">
                <a:solidFill>
                  <a:srgbClr val="1155CC"/>
                </a:solidFill>
              </a:rPr>
              <a:t>users </a:t>
            </a:r>
            <a:r>
              <a:rPr lang="en-US"/>
              <a:t>know what we have?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Library school interns</a:t>
            </a:r>
            <a:endParaRPr/>
          </a:p>
        </p:txBody>
      </p:sp>
      <p:sp>
        <p:nvSpPr>
          <p:cNvPr id="261" name="Google Shape;261;p49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87006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Cohort model for cross-pollination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Lab books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>
                <a:solidFill>
                  <a:schemeClr val="dk2"/>
                </a:solidFill>
              </a:rPr>
              <a:t>Paid positions</a:t>
            </a:r>
            <a:endParaRPr>
              <a:solidFill>
                <a:schemeClr val="dk2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Blog posts to create visibility of work</a:t>
            </a:r>
            <a:endParaRPr/>
          </a:p>
        </p:txBody>
      </p:sp>
      <p:pic>
        <p:nvPicPr>
          <p:cNvPr id="262" name="Google Shape;262;p49" title="b1228159-d74c-40b5-a024-afd658f7304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4367" y="4190275"/>
            <a:ext cx="1463040" cy="2194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9" title="DSCF952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1446" y="4190275"/>
            <a:ext cx="1459383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9" title="4d3f8286-9be9-46c4-8e6b-48b7224ea628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0942" y="4190275"/>
            <a:ext cx="1641458" cy="219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0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areas of work</a:t>
            </a:r>
            <a:endParaRPr/>
          </a:p>
        </p:txBody>
      </p:sp>
      <p:sp>
        <p:nvSpPr>
          <p:cNvPr id="271" name="Google Shape;271;p50"/>
          <p:cNvSpPr txBox="1">
            <a:spLocks noGrp="1"/>
          </p:cNvSpPr>
          <p:nvPr>
            <p:ph type="body" idx="1"/>
          </p:nvPr>
        </p:nvSpPr>
        <p:spPr>
          <a:xfrm>
            <a:off x="415501" y="1536625"/>
            <a:ext cx="102765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70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Analyze and describe the collection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-US"/>
              <a:t>Scope, strengths, characterization of collections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Competitive analysis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-US"/>
              <a:t>Who are our comparator libraries? 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-US"/>
              <a:t>What differentiates our collection from other libraries?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-US"/>
              <a:t>How do libraries describe their distinctive collections?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lphaLcPeriod"/>
            </a:pPr>
            <a:r>
              <a:rPr lang="en-US"/>
              <a:t>Where should we grow to reach our own goals?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/>
              <a:t>Blog posts (etc.) to communicate this to users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1"/>
          <p:cNvSpPr txBox="1">
            <a:spLocks noGrp="1"/>
          </p:cNvSpPr>
          <p:nvPr>
            <p:ph type="subTitle" idx="1"/>
          </p:nvPr>
        </p:nvSpPr>
        <p:spPr>
          <a:xfrm>
            <a:off x="608012" y="5867400"/>
            <a:ext cx="8531100" cy="45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51"/>
          <p:cNvSpPr txBox="1"/>
          <p:nvPr/>
        </p:nvSpPr>
        <p:spPr>
          <a:xfrm>
            <a:off x="4257500" y="2704600"/>
            <a:ext cx="749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Wine (viticulture &amp; enology)</a:t>
            </a:r>
            <a:endParaRPr sz="32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9" name="Google Shape;279;p51"/>
          <p:cNvSpPr txBox="1"/>
          <p:nvPr/>
        </p:nvSpPr>
        <p:spPr>
          <a:xfrm>
            <a:off x="236425" y="3075475"/>
            <a:ext cx="749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Chocolate &amp; cacao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0" name="Google Shape;280;p51"/>
          <p:cNvSpPr txBox="1"/>
          <p:nvPr/>
        </p:nvSpPr>
        <p:spPr>
          <a:xfrm>
            <a:off x="301475" y="459800"/>
            <a:ext cx="749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Agricultural technology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Google Shape;281;p51"/>
          <p:cNvSpPr txBox="1"/>
          <p:nvPr/>
        </p:nvSpPr>
        <p:spPr>
          <a:xfrm>
            <a:off x="7016325" y="602950"/>
            <a:ext cx="5203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California food &amp; drink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2" name="Google Shape;282;p51"/>
          <p:cNvSpPr txBox="1"/>
          <p:nvPr/>
        </p:nvSpPr>
        <p:spPr>
          <a:xfrm>
            <a:off x="6625925" y="4663100"/>
            <a:ext cx="5593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Bees &amp; honey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51"/>
          <p:cNvSpPr txBox="1"/>
          <p:nvPr/>
        </p:nvSpPr>
        <p:spPr>
          <a:xfrm>
            <a:off x="4492925" y="3921338"/>
            <a:ext cx="54894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Coffee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4" name="Google Shape;284;p51"/>
          <p:cNvSpPr txBox="1"/>
          <p:nvPr/>
        </p:nvSpPr>
        <p:spPr>
          <a:xfrm>
            <a:off x="939125" y="1487850"/>
            <a:ext cx="749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Tea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5" name="Google Shape;285;p51"/>
          <p:cNvSpPr txBox="1"/>
          <p:nvPr/>
        </p:nvSpPr>
        <p:spPr>
          <a:xfrm>
            <a:off x="3177400" y="1617975"/>
            <a:ext cx="749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Dairy &amp; dairy cattle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6" name="Google Shape;286;p51"/>
          <p:cNvSpPr txBox="1"/>
          <p:nvPr/>
        </p:nvSpPr>
        <p:spPr>
          <a:xfrm>
            <a:off x="939125" y="4286000"/>
            <a:ext cx="7495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Nematodes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7" name="Google Shape;287;p51"/>
          <p:cNvSpPr txBox="1"/>
          <p:nvPr/>
        </p:nvSpPr>
        <p:spPr>
          <a:xfrm>
            <a:off x="7465275" y="3683850"/>
            <a:ext cx="430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Beer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8" name="Google Shape;288;p51"/>
          <p:cNvSpPr txBox="1"/>
          <p:nvPr/>
        </p:nvSpPr>
        <p:spPr>
          <a:xfrm>
            <a:off x="8174500" y="1735100"/>
            <a:ext cx="4044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Asian culinary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9" name="Google Shape;289;p51"/>
          <p:cNvSpPr txBox="1"/>
          <p:nvPr/>
        </p:nvSpPr>
        <p:spPr>
          <a:xfrm>
            <a:off x="9905275" y="4155575"/>
            <a:ext cx="2314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855"/>
                </a:solidFill>
                <a:latin typeface="Proxima Nova"/>
                <a:ea typeface="Proxima Nova"/>
                <a:cs typeface="Proxima Nova"/>
                <a:sym typeface="Proxima Nova"/>
              </a:rPr>
              <a:t>Olives</a:t>
            </a:r>
            <a:endParaRPr sz="3200">
              <a:solidFill>
                <a:srgbClr val="002855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2"/>
          <p:cNvSpPr txBox="1">
            <a:spLocks noGrp="1"/>
          </p:cNvSpPr>
          <p:nvPr>
            <p:ph type="title"/>
          </p:nvPr>
        </p:nvSpPr>
        <p:spPr>
          <a:xfrm>
            <a:off x="415492" y="279400"/>
            <a:ext cx="8700600" cy="975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Analysis with Choreo &amp; other tools</a:t>
            </a:r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body" idx="1"/>
          </p:nvPr>
        </p:nvSpPr>
        <p:spPr>
          <a:xfrm>
            <a:off x="415501" y="1536625"/>
            <a:ext cx="100593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7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Compare to a list of libraries (Choreo)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Predefine a list of comparator libraries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Compare to all OCLC libraries (Choreo)</a:t>
            </a:r>
            <a:endParaRPr/>
          </a:p>
          <a:p>
            <a:pPr marL="914400" lvl="1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Some analysis required exporting (Google Sheets)</a:t>
            </a:r>
            <a:endParaRPr sz="32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Would need to use R or similar for larger data sets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Still to come:  PowerBI, generative AI tools</a:t>
            </a:r>
            <a:endParaRPr/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5332412" y="3048000"/>
            <a:ext cx="6248400" cy="1362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close-up on coffee</a:t>
            </a:r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5332412" y="4419600"/>
            <a:ext cx="62484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/>
              <a:t>collection analysis</a:t>
            </a:r>
            <a:endParaRPr/>
          </a:p>
        </p:txBody>
      </p:sp>
      <p:pic>
        <p:nvPicPr>
          <p:cNvPr id="304" name="Google Shape;30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872" y="555825"/>
            <a:ext cx="3949475" cy="296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700" cy="7635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Coffee collections overall </a:t>
            </a:r>
            <a:endParaRPr sz="4400"/>
          </a:p>
        </p:txBody>
      </p:sp>
      <p:sp>
        <p:nvSpPr>
          <p:cNvPr id="310" name="Google Shape;310;p54"/>
          <p:cNvSpPr txBox="1">
            <a:spLocks noGrp="1"/>
          </p:cNvSpPr>
          <p:nvPr>
            <p:ph type="body" idx="1"/>
          </p:nvPr>
        </p:nvSpPr>
        <p:spPr>
          <a:xfrm>
            <a:off x="415500" y="1536625"/>
            <a:ext cx="4603200" cy="45552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Total size of collection(s) - U.S. peers</a:t>
            </a:r>
            <a:endParaRPr sz="2000"/>
          </a:p>
          <a:p>
            <a:pPr marL="609600" lvl="0" indent="-4318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Harvard 908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UC Berkeley 909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UT Austin 868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Cornell 867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NYPL 816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Stanford 690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Yale 640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Wisconsin 624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 Chicago 574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AutoNum type="arabicPeriod"/>
            </a:pPr>
            <a:r>
              <a:rPr lang="en-US" sz="2000" b="1">
                <a:solidFill>
                  <a:srgbClr val="1C4587"/>
                </a:solidFill>
                <a:highlight>
                  <a:srgbClr val="FFD966"/>
                </a:highlight>
              </a:rPr>
              <a:t>UC Davis 544</a:t>
            </a:r>
            <a:endParaRPr sz="2000" b="1">
              <a:solidFill>
                <a:srgbClr val="1C4587"/>
              </a:solidFill>
              <a:highlight>
                <a:srgbClr val="FFD966"/>
              </a:highlight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Princeton 541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NYU 508</a:t>
            </a:r>
            <a:endParaRPr sz="2000"/>
          </a:p>
        </p:txBody>
      </p:sp>
      <p:sp>
        <p:nvSpPr>
          <p:cNvPr id="311" name="Google Shape;311;p54"/>
          <p:cNvSpPr txBox="1">
            <a:spLocks noGrp="1"/>
          </p:cNvSpPr>
          <p:nvPr>
            <p:ph type="body" idx="1"/>
          </p:nvPr>
        </p:nvSpPr>
        <p:spPr>
          <a:xfrm>
            <a:off x="5494570" y="1536625"/>
            <a:ext cx="4603200" cy="5141100"/>
          </a:xfrm>
          <a:prstGeom prst="rect">
            <a:avLst/>
          </a:prstGeom>
        </p:spPr>
        <p:txBody>
          <a:bodyPr spcFirstLastPara="1" wrap="square" lIns="121875" tIns="121875" rIns="121875" bIns="12187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Total size of collection(s) - world</a:t>
            </a:r>
            <a:endParaRPr sz="2000"/>
          </a:p>
          <a:p>
            <a:pPr marL="609600" lvl="0" indent="-431800" algn="l" rtl="0">
              <a:spcBef>
                <a:spcPts val="16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Library of Congress 1734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Harvard 908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UC Berkeley 909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UT Austin 868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Cornell 867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NYPL 816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Stanford 690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Yale 640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Wisconsin 624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National Agricultural Library 586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U Chicago 574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British Library 551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000"/>
              <a:buAutoNum type="arabicPeriod"/>
            </a:pPr>
            <a:r>
              <a:rPr lang="en-US" sz="2000" b="1">
                <a:solidFill>
                  <a:srgbClr val="1C4587"/>
                </a:solidFill>
                <a:highlight>
                  <a:srgbClr val="FFD966"/>
                </a:highlight>
              </a:rPr>
              <a:t>UC Davis 544</a:t>
            </a:r>
            <a:endParaRPr sz="2000" b="1">
              <a:solidFill>
                <a:srgbClr val="1C4587"/>
              </a:solidFill>
              <a:highlight>
                <a:srgbClr val="FFD966"/>
              </a:highlight>
            </a:endParaRPr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Princeton 541</a:t>
            </a:r>
            <a:endParaRPr sz="2000"/>
          </a:p>
          <a:p>
            <a:pPr marL="609600" lvl="0" indent="-4318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NYU 508</a:t>
            </a:r>
            <a:endParaRPr sz="2000"/>
          </a:p>
        </p:txBody>
      </p:sp>
      <p:pic>
        <p:nvPicPr>
          <p:cNvPr id="312" name="Google Shape;312;p54" title="b1228159-d74c-40b5-a024-afd658f7304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5792" y="4663450"/>
            <a:ext cx="1463040" cy="2194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cd_lib-colors">
      <a:dk1>
        <a:srgbClr val="000000"/>
      </a:dk1>
      <a:lt1>
        <a:srgbClr val="FFFFFF"/>
      </a:lt1>
      <a:dk2>
        <a:srgbClr val="002855"/>
      </a:dk2>
      <a:lt2>
        <a:srgbClr val="DAAA00"/>
      </a:lt2>
      <a:accent1>
        <a:srgbClr val="002855"/>
      </a:accent1>
      <a:accent2>
        <a:srgbClr val="002855"/>
      </a:accent2>
      <a:accent3>
        <a:srgbClr val="002855"/>
      </a:accent3>
      <a:accent4>
        <a:srgbClr val="002855"/>
      </a:accent4>
      <a:accent5>
        <a:srgbClr val="002855"/>
      </a:accent5>
      <a:accent6>
        <a:srgbClr val="002855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2578</Words>
  <Application>Microsoft Office PowerPoint</Application>
  <PresentationFormat>Custom</PresentationFormat>
  <Paragraphs>387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Proxima Nova</vt:lpstr>
      <vt:lpstr>Arial</vt:lpstr>
      <vt:lpstr>Verdana</vt:lpstr>
      <vt:lpstr>Custom Design</vt:lpstr>
      <vt:lpstr>Simple Light</vt:lpstr>
      <vt:lpstr>Simple Light</vt:lpstr>
      <vt:lpstr>Leveling up:  Understanding what we have  Rice Majors, UC Davis Acquisitions Institute at Timberline Lodge, 2026</vt:lpstr>
      <vt:lpstr>“It’s simply the greatest  wine library in the world.”  Hugh Johnson, OBE</vt:lpstr>
      <vt:lpstr>Problem statement</vt:lpstr>
      <vt:lpstr>Library school interns</vt:lpstr>
      <vt:lpstr>Possible areas of work</vt:lpstr>
      <vt:lpstr>PowerPoint Presentation</vt:lpstr>
      <vt:lpstr>Analysis with Choreo &amp; other tools</vt:lpstr>
      <vt:lpstr>close-up on coffee</vt:lpstr>
      <vt:lpstr>Coffee collections overall </vt:lpstr>
      <vt:lpstr>History GT 2918-2929</vt:lpstr>
      <vt:lpstr>History GT 2918-2929</vt:lpstr>
      <vt:lpstr>Some observations</vt:lpstr>
      <vt:lpstr>Some caveats</vt:lpstr>
      <vt:lpstr>nematodes bees &amp; honey</vt:lpstr>
      <vt:lpstr>Nematode collections overall </vt:lpstr>
      <vt:lpstr>Suggestion: Bees and honey</vt:lpstr>
      <vt:lpstr>communicating this to users (and donors)</vt:lpstr>
      <vt:lpstr>Tone ranges: “cut and dry” to “storytelling”</vt:lpstr>
      <vt:lpstr>Moving beyond text</vt:lpstr>
      <vt:lpstr>Problems to avoid</vt:lpstr>
      <vt:lpstr>Adopt an NYPL-style description </vt:lpstr>
      <vt:lpstr>Chocolate</vt:lpstr>
      <vt:lpstr>the effect of silence</vt:lpstr>
      <vt:lpstr>PowerPoint Presentation</vt:lpstr>
      <vt:lpstr>What haven’t we done (yet)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Kasia Stasik</dc:creator>
  <cp:lastModifiedBy>Kasia Stasik</cp:lastModifiedBy>
  <cp:revision>1</cp:revision>
  <dcterms:modified xsi:type="dcterms:W3CDTF">2026-05-05T18:46:46Z</dcterms:modified>
</cp:coreProperties>
</file>