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6"/>
  </p:notesMasterIdLst>
  <p:sldIdLst>
    <p:sldId id="256" r:id="rId2"/>
    <p:sldId id="258" r:id="rId3"/>
    <p:sldId id="282" r:id="rId4"/>
    <p:sldId id="283" r:id="rId5"/>
    <p:sldId id="270" r:id="rId6"/>
    <p:sldId id="262" r:id="rId7"/>
    <p:sldId id="263" r:id="rId8"/>
    <p:sldId id="284" r:id="rId9"/>
    <p:sldId id="286" r:id="rId10"/>
    <p:sldId id="281" r:id="rId11"/>
    <p:sldId id="277" r:id="rId12"/>
    <p:sldId id="278" r:id="rId13"/>
    <p:sldId id="259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08533A-FFF8-C63A-4B97-EF70917AABDD}" name="Becky Imamoto" initials="BI" userId="S::rimamoto@AD.UCI.EDU::6821c425-4da5-4a8b-b952-60e6083ad1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9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6C7ED-9FF5-4894-907C-7E4AA8A669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4F439-78C8-42EF-A866-D365B5E1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Presentation: Monday the 18</a:t>
            </a:r>
            <a:r>
              <a:rPr lang="en-US" baseline="30000"/>
              <a:t>th</a:t>
            </a:r>
            <a:r>
              <a:rPr lang="en-US"/>
              <a:t> from 11:10am – 12:05pm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18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Foundations and Trends / PhilPapers / Math journals (tier 1 or 3?)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3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Dave. 3 minutes.</a:t>
            </a:r>
          </a:p>
          <a:p>
            <a:r>
              <a:rPr lang="en-US" dirty="0"/>
              <a:t>“The UC collection coalition remains strong, with over $60million in resources continued to be funded collectively.”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Megan. 3 minutes.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Dave. 3 minutes.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Becky. 3 minutes.</a:t>
            </a:r>
            <a:br>
              <a:rPr lang="en-US" dirty="0"/>
            </a:br>
            <a:r>
              <a:rPr lang="en-US" dirty="0"/>
              <a:t>These cuts can have great impact. What does it mean to be a consortia (pooling resources to achieve common goal)? Can we truly be one library system with inequity of resources? </a:t>
            </a:r>
            <a:br>
              <a:rPr lang="en-US" dirty="0"/>
            </a:br>
            <a:r>
              <a:rPr lang="en-US" dirty="0"/>
              <a:t>Available funds from the system were used to offset the cost that some campuses could not contribute to retain the systemwide deal.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Becky: I can cover this slide for all of us, if you are okay with that. I think 1-2 minutes total is fine.</a:t>
            </a:r>
            <a:br>
              <a:rPr lang="en-US" dirty="0"/>
            </a:br>
            <a:r>
              <a:rPr lang="en-US" dirty="0"/>
              <a:t>UCSD: shifted from a liaison model with subject selector roles to a strategist model which concentrates collection budget management and purchasing decisions to 5 people.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minutes.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minutes.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4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5EAEC-F68F-71AB-4082-738A5C827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972321-4AB1-BCA5-A47D-9743038AE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6B9FA-6CA2-7A51-5F29-CC8522E24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minutes.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4189C-FD62-7A5D-5937-EF19BF96C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F439-78C8-42EF-A866-D365B5E10E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6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7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uci.edu/resources-cancell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ucla.edu/collections/collection-changes-and-alternative-access" TargetMode="External"/><Relationship Id="rId2" Type="http://schemas.openxmlformats.org/officeDocument/2006/relationships/hyperlink" Target="https://www.library.ucla.edu/about/news/uc-libraries-enact-resource-reduction-across-systemwide-licensed-resour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ibrary.ucsd.edu/research-and-collections/about/budget-reduction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the road">
            <a:extLst>
              <a:ext uri="{FF2B5EF4-FFF2-40B4-BE49-F238E27FC236}">
                <a16:creationId xmlns:a16="http://schemas.microsoft.com/office/drawing/2014/main" id="{1E91F6D7-A56D-5B2D-8295-8F791C58F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9" r="3281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537BB-BD17-D0F7-204F-81E738452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8080" y="1122363"/>
            <a:ext cx="437388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Consortia Cancellations: Campuses 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Crossroads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12A8-71B2-7EEC-2481-F0CB26687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324" y="4872922"/>
            <a:ext cx="4585636" cy="147160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Becky Imamoto, UC Irvine</a:t>
            </a:r>
          </a:p>
          <a:p>
            <a:pPr indent="-228600"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Megan Rosenbloom, UCLA</a:t>
            </a:r>
          </a:p>
          <a:p>
            <a:pPr indent="-228600"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Dave Schmitt, UC San Diego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3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BC7A-9DAD-AE39-2565-83619876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 Irvine -  Campus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EA36-A616-8D08-F0FE-61EFF1A623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 Plan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Shared with Provost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Created webpage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to campus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at the Faculty Senate’s Council on Research, Computing, and Libraries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up email from subject librarians to departments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6687D-3DBD-7CD9-C368-25EC15E4B5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Campus Reactions</a:t>
            </a:r>
          </a:p>
          <a:p>
            <a:endParaRPr lang="en-US" b="1" dirty="0"/>
          </a:p>
        </p:txBody>
      </p:sp>
      <p:pic>
        <p:nvPicPr>
          <p:cNvPr id="6" name="Picture 5" descr="A bush cricket on a flower petal">
            <a:extLst>
              <a:ext uri="{FF2B5EF4-FFF2-40B4-BE49-F238E27FC236}">
                <a16:creationId xmlns:a16="http://schemas.microsoft.com/office/drawing/2014/main" id="{B021689C-8598-4342-9E60-DAD05E194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t="22393" b="12137"/>
          <a:stretch>
            <a:fillRect/>
          </a:stretch>
        </p:blipFill>
        <p:spPr>
          <a:xfrm>
            <a:off x="6462916" y="2993564"/>
            <a:ext cx="4319417" cy="3036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70B02-1C71-85BE-512D-CBCBB2BE3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269" y="375083"/>
            <a:ext cx="1353133" cy="13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4EAD-D8B4-9641-FAD9-5C6F1060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UCLA – Campus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7E4C-5D34-5526-6E0E-9A9A80A2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leadership, new collections team, changing library structure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Renegotiations led to huge amount of extra work on quick timeline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Reinstatements limited relevant audiences, so communication was targeted &amp; spread through librarian contacts to relevant depts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library news story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website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rationale &amp; alternative access options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Tense librarian reactions, less word from users, might not notice shut offs yet</a:t>
            </a:r>
          </a:p>
          <a:p>
            <a:endParaRPr lang="en-US" dirty="0"/>
          </a:p>
        </p:txBody>
      </p:sp>
      <p:pic>
        <p:nvPicPr>
          <p:cNvPr id="4" name="Picture 3" descr="A yellow bear face with blue eyes&#10;&#10;AI-generated content may be incorrect.">
            <a:extLst>
              <a:ext uri="{FF2B5EF4-FFF2-40B4-BE49-F238E27FC236}">
                <a16:creationId xmlns:a16="http://schemas.microsoft.com/office/drawing/2014/main" id="{0DAB00C9-C215-0836-2844-C6A0F11E2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62" y="685800"/>
            <a:ext cx="900844" cy="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9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22CD-ABA1-9AC7-D902-5931EE17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 San Diego – Campus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E00-B62A-8ACA-1005-BED5E2F8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76" y="2478024"/>
            <a:ext cx="11128631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Consortial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cuts were relatively minor compared to local cuts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Created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webpage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which included and exhaustive list of cuts (1000+ titles)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 information to departments, spoke to Academic Senate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of campus-wide cuts, campus generally understood and commiserated, but everyone has their own funding to worry about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Overall, only heard complaints about 2 relatively inexpensive resources, otherwise quiet.  (which has its own implications)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4ED821-E79D-4C48-D2A6-F03B2B667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1" y="121132"/>
            <a:ext cx="1571686" cy="16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8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82C1A-CC5C-4D1C-0188-EC2479DD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Lessons Learned / Future Plans / Implications for Other consortia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Multiple interweaving highways with cars driving in different directions">
            <a:extLst>
              <a:ext uri="{FF2B5EF4-FFF2-40B4-BE49-F238E27FC236}">
                <a16:creationId xmlns:a16="http://schemas.microsoft.com/office/drawing/2014/main" id="{1B84E0EB-3CC5-D7C7-EBFE-CD9EB44B3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4"/>
          <a:stretch>
            <a:fillRect/>
          </a:stretch>
        </p:blipFill>
        <p:spPr>
          <a:xfrm>
            <a:off x="581036" y="2276856"/>
            <a:ext cx="6337124" cy="3895344"/>
          </a:xfrm>
          <a:prstGeom prst="rect">
            <a:avLst/>
          </a:prstGeom>
        </p:spPr>
      </p:pic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413CB2A0-F98D-E54F-7A22-173B5FCA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276856"/>
            <a:ext cx="3872243" cy="3895344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earlier!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 periodic reviews instead of scrambling when in an emergency.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Formalize usage gathering and campus access.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We’re better together. </a:t>
            </a:r>
          </a:p>
        </p:txBody>
      </p:sp>
    </p:spTree>
    <p:extLst>
      <p:ext uri="{BB962C8B-B14F-4D97-AF65-F5344CB8AC3E}">
        <p14:creationId xmlns:p14="http://schemas.microsoft.com/office/powerpoint/2010/main" val="179637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0D103-E860-7266-3429-E6E947FF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Fork in rural forest road">
            <a:extLst>
              <a:ext uri="{FF2B5EF4-FFF2-40B4-BE49-F238E27FC236}">
                <a16:creationId xmlns:a16="http://schemas.microsoft.com/office/drawing/2014/main" id="{398B3884-3977-DC60-A592-1F6486C93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FB733-64A3-0617-4CE7-BAE6E831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98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9FA6-0605-D5F7-C7EF-D9C916EB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the Situation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076315-1275-78CE-8A50-6E243C39A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13033"/>
            <a:ext cx="10168128" cy="40591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"consortia" includes the 10 UC campuses and the central negotiating unit California Digital Library (CDL).  No outside orgs.</a:t>
            </a:r>
          </a:p>
          <a:p>
            <a:r>
              <a:rPr lang="en-US" dirty="0">
                <a:latin typeface="Arial"/>
                <a:cs typeface="Arial"/>
              </a:rPr>
              <a:t>Each campus votes on any given deal.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Campuses vary widely in size and funding.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Charge from Council of University Librarians (CoUL) to model systemwide cuts from 3% &amp; increasing increments for future fiscals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Quickly shifted to "cut 3% this fiscal." 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latin typeface="Arial"/>
                <a:cs typeface="Arial"/>
              </a:rPr>
              <a:t>This resulted in a very tight timeline to consider, enact, and communicate cuts as the FY had already begun</a:t>
            </a:r>
          </a:p>
        </p:txBody>
      </p:sp>
    </p:spTree>
    <p:extLst>
      <p:ext uri="{BB962C8B-B14F-4D97-AF65-F5344CB8AC3E}">
        <p14:creationId xmlns:p14="http://schemas.microsoft.com/office/powerpoint/2010/main" val="10393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5514D-06C7-65B4-0913-EABBFD70A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D8BD-4DA7-0BF6-0E3B-D491EA5E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Complications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D4FCB2-239B-2F50-EC39-67B049719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Most of UC senior library leadership turned over since Covid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Varying levels of campus budget uncertainty &amp; campus reliance on systemwide deals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Unprecedented political interference: grant freezes &amp; lawsuits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CF5FF-2BB7-4C77-D733-0FF79A569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E19C-4BD4-F2E9-7696-0A5D4336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Decisions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F8B6C9-D33D-4C9E-ABBA-AA90FC8D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74613"/>
            <a:ext cx="10168128" cy="4097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of our funds go to a small minority of packages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latin typeface="Arial"/>
                <a:cs typeface="Arial"/>
              </a:rPr>
              <a:t>Other resources are so inexpensive they make little difference to cut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Multi-year agreements make "cut this year" decisions difficult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timeline was so short we had limited use stats in some cases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Focused on A&amp;I databases, with no loss of content</a:t>
            </a:r>
          </a:p>
          <a:p>
            <a:r>
              <a:rPr lang="en-US" dirty="0" err="1">
                <a:latin typeface="Arial"/>
                <a:cs typeface="Arial"/>
              </a:rPr>
              <a:t>Ebooks</a:t>
            </a:r>
            <a:r>
              <a:rPr lang="en-US" dirty="0">
                <a:latin typeface="Arial"/>
                <a:cs typeface="Arial"/>
              </a:rPr>
              <a:t> were targeted, as individual titles could be purchased as needed, and in future years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tried to spread cuts out over disciplines and resource type</a:t>
            </a:r>
          </a:p>
        </p:txBody>
      </p:sp>
    </p:spTree>
    <p:extLst>
      <p:ext uri="{BB962C8B-B14F-4D97-AF65-F5344CB8AC3E}">
        <p14:creationId xmlns:p14="http://schemas.microsoft.com/office/powerpoint/2010/main" val="312884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17E2F-4251-7A38-FF6C-A6AE371A2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Fork in rural forest road">
            <a:extLst>
              <a:ext uri="{FF2B5EF4-FFF2-40B4-BE49-F238E27FC236}">
                <a16:creationId xmlns:a16="http://schemas.microsoft.com/office/drawing/2014/main" id="{83B6B170-68D0-12A0-06CB-9936F2E9B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r="19757" b="-1"/>
          <a:stretch>
            <a:fillRect/>
          </a:stretch>
        </p:blipFill>
        <p:spPr>
          <a:xfrm>
            <a:off x="707758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17778-4FE4-F8C0-88E5-4B01A72F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3" y="856488"/>
            <a:ext cx="6305029" cy="124358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on Consortia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66856F-0726-64AE-4DFF-9AE10AA9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6693534" cy="3839350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Consortial purchases tend to be the most agreed upon content (highly used, broad appeal). They generally are most economical too due to consortial buying power and centralized management.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Varying budgets means impact will be felt differently across the consortia.</a:t>
            </a:r>
          </a:p>
        </p:txBody>
      </p:sp>
    </p:spTree>
    <p:extLst>
      <p:ext uri="{BB962C8B-B14F-4D97-AF65-F5344CB8AC3E}">
        <p14:creationId xmlns:p14="http://schemas.microsoft.com/office/powerpoint/2010/main" val="309609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D2D7-88E7-4E2E-7322-60B88D1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Three Libraries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2AA9-ECE8-9416-7347-B92394C2E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13534"/>
            <a:ext cx="3027224" cy="599666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 Irvine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F2F9E-0047-3FA2-31E1-FF56E2231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3027224" cy="2968512"/>
          </a:xfr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36,631 enrollment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$9M Collections Budget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9% cut since FY22-23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 Selectors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5EC34-2A7F-8429-2DC5-CC416349E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7638" y="2298421"/>
            <a:ext cx="2903218" cy="599667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BBFDC-1A56-B5DE-BB87-2A4F0FD89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7638" y="3203689"/>
            <a:ext cx="2929126" cy="2968511"/>
          </a:xfrm>
          <a:solidFill>
            <a:schemeClr val="accent3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46,678 enrollment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$12M Collections Budget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26 Selectors (currently reorg'ing)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5C3B987-1C06-FC7F-D28D-964FAA6841E2}"/>
              </a:ext>
            </a:extLst>
          </p:cNvPr>
          <p:cNvSpPr txBox="1">
            <a:spLocks/>
          </p:cNvSpPr>
          <p:nvPr/>
        </p:nvSpPr>
        <p:spPr>
          <a:xfrm>
            <a:off x="8156075" y="3203688"/>
            <a:ext cx="2929126" cy="296851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45,000+</a:t>
            </a:r>
          </a:p>
          <a:p>
            <a:r>
              <a:rPr lang="en-US">
                <a:latin typeface="Arial"/>
                <a:cs typeface="Arial"/>
              </a:rPr>
              <a:t>$9M (was </a:t>
            </a:r>
            <a:r>
              <a:rPr lang="en-US" dirty="0">
                <a:latin typeface="Arial"/>
                <a:cs typeface="Arial"/>
              </a:rPr>
              <a:t>$10.5M 1 year ago)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selectors (down from ~20 as we reorg’d)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39FF79F-EA6B-B17B-8E3C-8C8B77108DBA}"/>
              </a:ext>
            </a:extLst>
          </p:cNvPr>
          <p:cNvSpPr txBox="1">
            <a:spLocks/>
          </p:cNvSpPr>
          <p:nvPr/>
        </p:nvSpPr>
        <p:spPr>
          <a:xfrm>
            <a:off x="8156074" y="2298420"/>
            <a:ext cx="2920357" cy="599667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 San Diego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4BB88F-FF80-D55E-57FE-F89B0F022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59" y="1850555"/>
            <a:ext cx="1353133" cy="1353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D5C3E-493D-DFF7-B6AC-25AFFFC96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9" y="2063052"/>
            <a:ext cx="900844" cy="850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EB2ABF-3447-E2A1-F3B8-E1D24FF8E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50" y="2173070"/>
            <a:ext cx="723826" cy="7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38E1A-DA01-70A2-5400-E0B240BF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 Irvine: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Library Discussions</a:t>
            </a:r>
          </a:p>
        </p:txBody>
      </p:sp>
      <p:pic>
        <p:nvPicPr>
          <p:cNvPr id="5" name="Picture 4" descr="Clock and calendar on table">
            <a:extLst>
              <a:ext uri="{FF2B5EF4-FFF2-40B4-BE49-F238E27FC236}">
                <a16:creationId xmlns:a16="http://schemas.microsoft.com/office/drawing/2014/main" id="{46261FEE-C53A-D88B-93DA-7FC86479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4" r="3714" b="-1"/>
          <a:stretch>
            <a:fillRect/>
          </a:stretch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7EBC-D62C-B76A-6BFD-D35F51CE9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Wait a year / Gather info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Few exceptions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Activated Article Galaxy Scholar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Anecdotally the librarians seemed more upset than campus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CE680-AC5A-3B6C-C8EE-602BA1892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23" y="29807"/>
            <a:ext cx="1353133" cy="13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A5B02-6D7F-0831-88C0-05A94AB75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46B757-7FAA-2333-CC38-38D813FD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E8735-A855-1C29-E67D-61FE5DE1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UCLA: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Library Discussions</a:t>
            </a:r>
          </a:p>
        </p:txBody>
      </p:sp>
      <p:pic>
        <p:nvPicPr>
          <p:cNvPr id="5" name="Picture 4" descr="A person pointing at papers on a wall&#10;&#10;AI-generated content may be incorrect.">
            <a:extLst>
              <a:ext uri="{FF2B5EF4-FFF2-40B4-BE49-F238E27FC236}">
                <a16:creationId xmlns:a16="http://schemas.microsoft.com/office/drawing/2014/main" id="{958B8E89-07C3-BFD8-EBD8-005962DC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32" r="25032"/>
          <a:stretch>
            <a:fillRect/>
          </a:stretch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1" name="!!accent">
            <a:extLst>
              <a:ext uri="{FF2B5EF4-FFF2-40B4-BE49-F238E27FC236}">
                <a16:creationId xmlns:a16="http://schemas.microsoft.com/office/drawing/2014/main" id="{E76EACCA-CF14-9FD7-3C4A-2AAD0446B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14BB3B-D5A6-E5C8-25B7-3F95C93F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E4164-3E91-87A8-5BCE-380A04C9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497" y="2963580"/>
            <a:ext cx="6875973" cy="369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reinstated with selector request &amp; justification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Collections Strategies team handling renegotiations work alongside other end of fiscal purchasing.</a:t>
            </a:r>
          </a:p>
          <a:p>
            <a:r>
              <a:rPr lang="en-US" dirty="0">
                <a:latin typeface="Arial"/>
                <a:cs typeface="Arial"/>
              </a:rPr>
              <a:t>Starting quotes many times over former UCLA spend; negotiated but often steep increases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Reinstatements' performance closely monitored</a:t>
            </a:r>
          </a:p>
        </p:txBody>
      </p:sp>
      <p:pic>
        <p:nvPicPr>
          <p:cNvPr id="7" name="Picture 6" descr="A yellow bear face with blue eyes&#10;&#10;AI-generated content may be incorrect.">
            <a:extLst>
              <a:ext uri="{FF2B5EF4-FFF2-40B4-BE49-F238E27FC236}">
                <a16:creationId xmlns:a16="http://schemas.microsoft.com/office/drawing/2014/main" id="{54E97346-632F-89EC-7E72-C254755B6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36" y="386652"/>
            <a:ext cx="900844" cy="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66C4AB-22B3-F811-A5D8-E603C1274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3406264-F653-EB07-8C3D-6548B8C9A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DC5EB-EEAA-1299-3819-76B359DB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76" y="832484"/>
            <a:ext cx="6219444" cy="1359791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 San Diego: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Library Discussions</a:t>
            </a:r>
          </a:p>
        </p:txBody>
      </p:sp>
      <p:sp>
        <p:nvSpPr>
          <p:cNvPr id="21" name="!!accent">
            <a:extLst>
              <a:ext uri="{FF2B5EF4-FFF2-40B4-BE49-F238E27FC236}">
                <a16:creationId xmlns:a16="http://schemas.microsoft.com/office/drawing/2014/main" id="{A34F6EA3-F51F-47AA-2ED7-1EBB84DB2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Sun shining through the sun over a dry flat area with Mount Fuji in the background&#10;&#10;AI-generated content may be incorrect.">
            <a:extLst>
              <a:ext uri="{FF2B5EF4-FFF2-40B4-BE49-F238E27FC236}">
                <a16:creationId xmlns:a16="http://schemas.microsoft.com/office/drawing/2014/main" id="{C597D8A8-2134-EBFC-D0BD-55E4BF068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70" y="-1524"/>
            <a:ext cx="4600697" cy="6856666"/>
          </a:xfrm>
          <a:prstGeom prst="rect">
            <a:avLst/>
          </a:prstGeom>
        </p:spPr>
      </p:pic>
      <p:pic>
        <p:nvPicPr>
          <p:cNvPr id="7" name="Content Placeholder 3" descr="A blue and yellow logo of a person holding a trident&#10;&#10;AI-generated content may be incorrect.">
            <a:extLst>
              <a:ext uri="{FF2B5EF4-FFF2-40B4-BE49-F238E27FC236}">
                <a16:creationId xmlns:a16="http://schemas.microsoft.com/office/drawing/2014/main" id="{7C7D3184-3CEF-38CE-F0A5-1AEA2D750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76" y="228285"/>
            <a:ext cx="846190" cy="85932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C3C4F4-3CDD-065D-145C-4275D866308D}"/>
              </a:ext>
            </a:extLst>
          </p:cNvPr>
          <p:cNvSpPr txBox="1">
            <a:spLocks/>
          </p:cNvSpPr>
          <p:nvPr/>
        </p:nvSpPr>
        <p:spPr>
          <a:xfrm>
            <a:off x="5101859" y="2406396"/>
            <a:ext cx="6221878" cy="4033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Had just undergone a massive budget cut and layoffs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local sub replacement possible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of our local collection cuts were made with the belief that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consortial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resources were stable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Consortial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purchases made with general funds, local purchases with endowments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4786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890</Words>
  <Application>Microsoft Office PowerPoint</Application>
  <PresentationFormat>Widescreen</PresentationFormat>
  <Paragraphs>108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Neue Haas Grotesk Text Pro</vt:lpstr>
      <vt:lpstr>AccentBoxVTI</vt:lpstr>
      <vt:lpstr>Consortia Cancellations: Campuses   at the Crossroads</vt:lpstr>
      <vt:lpstr>Overview of the Situation </vt:lpstr>
      <vt:lpstr>Added Complications</vt:lpstr>
      <vt:lpstr>Final Decisions</vt:lpstr>
      <vt:lpstr>Impact on Consortia</vt:lpstr>
      <vt:lpstr>Our Three Libraries</vt:lpstr>
      <vt:lpstr>UC Irvine: Library Discussions</vt:lpstr>
      <vt:lpstr>UCLA: Library Discussions</vt:lpstr>
      <vt:lpstr>UC San Diego: Library Discussions</vt:lpstr>
      <vt:lpstr>UC Irvine -  Campus Reactions</vt:lpstr>
      <vt:lpstr>UCLA – Campus Reactions</vt:lpstr>
      <vt:lpstr>UC San Diego – Campus Reactions</vt:lpstr>
      <vt:lpstr>Lessons Learned / Future Plans / Implications for Other consortia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Becky Imamoto</dc:creator>
  <cp:lastModifiedBy>Kasia Stasik</cp:lastModifiedBy>
  <cp:revision>108</cp:revision>
  <dcterms:created xsi:type="dcterms:W3CDTF">2026-02-13T19:25:35Z</dcterms:created>
  <dcterms:modified xsi:type="dcterms:W3CDTF">2026-04-30T21:03:29Z</dcterms:modified>
</cp:coreProperties>
</file>