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8288000" cy="10287000"/>
  <p:notesSz cx="6858000" cy="9144000"/>
  <p:embeddedFontLst>
    <p:embeddedFont>
      <p:font typeface="Open Sans" panose="020B060603050402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Bwk53oS/BJis1GqiQMui+zWKg9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74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la.org/advocacy/diversity/odlos-blog/Forming-DEI-Collections" TargetMode="External"/><Relationship Id="rId3" Type="http://schemas.openxmlformats.org/officeDocument/2006/relationships/hyperlink" Target="https://www.infodocket.com/2021/06/02/acrl-webinar-video-recording-cultures-of-collecting-sustaining-diversity-equity-and-inclusion-in-collection-development/" TargetMode="External"/><Relationship Id="rId7" Type="http://schemas.openxmlformats.org/officeDocument/2006/relationships/hyperlink" Target="https://www.umaryland.edu/news/archived-news/october-2024/the-anti-dei-landscape-how-we-got-here-and-how-we-fight-it.php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ala.org/sites/default/files/advocacy/content/diversity/ALA%20ARL%20Cultural%20Proficiencies%20for%20Racial%20Equity%20Framework.pdf" TargetMode="External"/><Relationship Id="rId5" Type="http://schemas.openxmlformats.org/officeDocument/2006/relationships/hyperlink" Target="https://www.ala.org/acrl/aboutacrl/strategicplan/stratplan" TargetMode="External"/><Relationship Id="rId4" Type="http://schemas.openxmlformats.org/officeDocument/2006/relationships/hyperlink" Target="https://www.mprnews.org/story/2025/05/22/timeline-what-happened-in-minnesota-after-police-murdered-george-floyd" TargetMode="External"/></Relationships>
</file>

<file path=ppt/notesSlides/_rels/notes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la.org/advocacy/diversity/odlos-blog/Forming-DEI-Collections" TargetMode="External"/><Relationship Id="rId3" Type="http://schemas.openxmlformats.org/officeDocument/2006/relationships/hyperlink" Target="https://www.infodocket.com/2021/06/02/acrl-webinar-video-recording-cultures-of-collecting-sustaining-diversity-equity-and-inclusion-in-collection-development/" TargetMode="External"/><Relationship Id="rId7" Type="http://schemas.openxmlformats.org/officeDocument/2006/relationships/hyperlink" Target="https://www.umaryland.edu/news/archived-news/october-2024/the-anti-dei-landscape-how-we-got-here-and-how-we-fight-it.php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ala.org/sites/default/files/advocacy/content/diversity/ALA%20ARL%20Cultural%20Proficiencies%20for%20Racial%20Equity%20Framework.pdf" TargetMode="External"/><Relationship Id="rId5" Type="http://schemas.openxmlformats.org/officeDocument/2006/relationships/hyperlink" Target="https://www.ala.org/acrl/aboutacrl/strategicplan/stratplan" TargetMode="External"/><Relationship Id="rId4" Type="http://schemas.openxmlformats.org/officeDocument/2006/relationships/hyperlink" Target="https://www.mprnews.org/story/2025/05/22/timeline-what-happened-in-minnesota-after-police-murdered-george-floyd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BV</a:t>
            </a: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SH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How can librarians find DEI materials in your database or on your website? How do you promote DEI materials to librarians for selection?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Can you tell us about the DEI landscape for the European/Eurasian countries you supply for?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How does your company work to highlight these materials or incorporate them into regular purchasing plans?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Have you seen any impact on your company with libraries in North America based on this inclusion of material?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Do you have plans for further solutions or opportunities for libraries to discover DEI content through your company or associated platforms?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Have you seen a shift or change in the landscape regarding publishers or demand for this material outside of North America?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As experts in the places you cover, do you have any suggestions for how librarians can discover DEI content in general and how to keep up on this topic?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Is there anything else related to this topic that you would like to mention? Can we answer any questions for you?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The questions, listed on this slide, fell into three major categories: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The existing content each vendor has for DEI material, and how to find it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Impact of this content on their business, both in North America and in Europe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The change of this landscape, including future plans</a:t>
            </a:r>
            <a:endParaRPr/>
          </a:p>
        </p:txBody>
      </p:sp>
      <p:sp>
        <p:nvSpPr>
          <p:cNvPr id="255" name="Google Shape;25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BV</a:t>
            </a:r>
            <a:endParaRPr/>
          </a:p>
        </p:txBody>
      </p:sp>
      <p:sp>
        <p:nvSpPr>
          <p:cNvPr id="270" name="Google Shape;27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d36d66da10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BV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The questions, listed on this slide, fell into three major categories: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The existing content each vendor has for DEI material, and how to find it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Impact of this content on their business, both in North America and in Europe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The change of this landscape, including future plans</a:t>
            </a:r>
            <a:endParaRPr/>
          </a:p>
        </p:txBody>
      </p:sp>
      <p:sp>
        <p:nvSpPr>
          <p:cNvPr id="293" name="Google Shape;293;g3d36d66da10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d36d66da1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BV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Publishing output aligns with changes in societal and political landscape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Many vendors noted that content that falls under DEI often is already included in cultural studies for different parts of the world.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That being said, there definitely has been a publisher shift in different countries to cater to this content, as it also becomes more visible in those countries and shapes research that is occurring.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As topics have more visibility in the world, that is reflected in the publishing.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However, there are groups that are still struggling given the general environment of publishing- some small shops struggle to survive even as their topics become mainstream. The library market alone is not enough to save them.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Competitive industry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Fewer publications 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More inclusion/redefining categories 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“Religious Studies” in France now includes: Islam, Christianity and Judaism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/>
          </a:p>
        </p:txBody>
      </p:sp>
      <p:sp>
        <p:nvSpPr>
          <p:cNvPr id="308" name="Google Shape;308;g3d36d66da1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d36d66da10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SH</a:t>
            </a:r>
            <a:endParaRPr/>
          </a:p>
        </p:txBody>
      </p:sp>
      <p:sp>
        <p:nvSpPr>
          <p:cNvPr id="323" name="Google Shape;323;g3d36d66da10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d36d66da10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SH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For those that have databases, almost all had some sort of category system.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Some searchable, but not all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Some used just for approval plan material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Variation across vendors because phrasing in North America doesn’t match their entire customer base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Often using broader tags, like “cultural studies” or “women’s studies” that will include more specific material of interest.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Categories came to be in a variety of ways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Often based on customer demand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A natural progression of important topics in the published material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/>
          </a:p>
        </p:txBody>
      </p:sp>
      <p:sp>
        <p:nvSpPr>
          <p:cNvPr id="346" name="Google Shape;346;g3d36d66da10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d36d66da10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SH</a:t>
            </a:r>
            <a:endParaRPr/>
          </a:p>
        </p:txBody>
      </p:sp>
      <p:sp>
        <p:nvSpPr>
          <p:cNvPr id="364" name="Google Shape;364;g3d36d66da10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3d9a8fab2c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BV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For those that have databases, almost all had some sort of category system.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Some searchable, but not all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Some used just for approval plan material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Variation across vendors because phrasing in North America doesn’t match their entire customer base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Often using broader tags, like “cultural studies” or “women’s studies” that will include more specific material of interest.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Categories came to be in a variety of ways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Often based on customer demand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A natural progression of important topics in the published material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/>
          </a:p>
        </p:txBody>
      </p:sp>
      <p:sp>
        <p:nvSpPr>
          <p:cNvPr id="379" name="Google Shape;379;g3d9a8fab2c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d36d66da1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BV</a:t>
            </a:r>
            <a:endParaRPr/>
          </a:p>
        </p:txBody>
      </p:sp>
      <p:sp>
        <p:nvSpPr>
          <p:cNvPr id="400" name="Google Shape;400;g3d36d66da1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3d36d66da10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BV/SH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about what material they want, and how they want it served to them.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Just because it isn’t happening now, doesn’t mean they aren’t willing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Often library feedback has shaped the structure of what they currently offer.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Isn’t a one-time process, always evolving.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Conversations with vendors were encouraged by every vendor we interviewed.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We can shape the future of this content availability with our vendors.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.We can shape the future of this content availability with our vendors.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/>
          </a:p>
        </p:txBody>
      </p:sp>
      <p:sp>
        <p:nvSpPr>
          <p:cNvPr id="423" name="Google Shape;423;g3d36d66da10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d3c4c8aae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BV</a:t>
            </a:r>
            <a:endParaRPr/>
          </a:p>
        </p:txBody>
      </p:sp>
      <p:sp>
        <p:nvSpPr>
          <p:cNvPr id="100" name="Google Shape;100;g3d3c4c8aae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d36d66da10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38" name="Google Shape;438;g3d36d66da10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3d36d66da10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61" name="Google Shape;461;g3d36d66da10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db68c2db2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BV/SH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about what material they want, and how they want it served to them.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Just because it isn’t happening now, doesn’t mean they aren’t willing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Often library feedback has shaped the structure of what they currently offer.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Isn’t a one-time process, always evolving.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Conversations with vendors were encouraged by every vendor we interviewed.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We can shape the future of this content availability with our vendors.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.We can shape the future of this content availability with our vendors.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/>
          </a:p>
        </p:txBody>
      </p:sp>
      <p:sp>
        <p:nvSpPr>
          <p:cNvPr id="476" name="Google Shape;476;g3db68c2db2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BV</a:t>
            </a:r>
            <a:endParaRPr/>
          </a:p>
        </p:txBody>
      </p:sp>
      <p:sp>
        <p:nvSpPr>
          <p:cNvPr id="123" name="Google Shape;1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d36d66da1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SH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Let’s take a quick poll for folks in this room- what is your experience with these vendors and this type of material?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Has that been successful?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How do you acquire DEI material in your library?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8" name="Google Shape;148;g3d36d66da1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d3c4c8aae6_1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5</a:t>
            </a:r>
            <a:endParaRPr/>
          </a:p>
        </p:txBody>
      </p:sp>
      <p:sp>
        <p:nvSpPr>
          <p:cNvPr id="169" name="Google Shape;169;g3d3c4c8aae6_1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d374695d1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SH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How is DEI different in European countries?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2" name="Google Shape;192;g3d374695d1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d9a8fab2c4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</a:rPr>
              <a:t>SH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</a:rPr>
              <a:t>Timeline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</a:rPr>
              <a:t>-images are all that have been circulating in the library world since 2020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https://www.infodocket.com/2021/06/02/acrl-webinar-video-recording-cultures-of-collecting-sustaining-diversity-equity-and-inclusion-in-collection-development/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https://www.mprnews.org/story/2025/05/22/timeline-what-happened-in-minnesota-after-police-murdered-george-floyd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https://www.ala.org/acrl/aboutacrl/strategicplan/stratplan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u="sng">
                <a:solidFill>
                  <a:schemeClr val="hlink"/>
                </a:solidFill>
                <a:hlinkClick r:id="rId6"/>
              </a:rPr>
              <a:t>https://www.ala.org/sites/default/files/advocacy/content/diversity/ALA%20ARL%20Cultural%20Proficiencies%20for%20Racial%20Equity%20Framework.pdf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u="sng">
                <a:solidFill>
                  <a:schemeClr val="hlink"/>
                </a:solidFill>
                <a:hlinkClick r:id="rId7"/>
              </a:rPr>
              <a:t>https://www.umaryland.edu/news/archived-news/october-2024/the-anti-dei-landscape-how-we-got-here-and-how-we-fight-it.php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u="sng">
                <a:solidFill>
                  <a:schemeClr val="hlink"/>
                </a:solidFill>
                <a:hlinkClick r:id="rId8"/>
              </a:rPr>
              <a:t>https://www.ala.org/advocacy/diversity/odlos-blog/Forming-DEI-Collections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09" name="Google Shape;209;g3d9a8fab2c4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</a:rPr>
              <a:t>SH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</a:rPr>
              <a:t>Timeline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</a:rPr>
              <a:t>-images are all that have been circulating in the library world since 2020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https://www.infodocket.com/2021/06/02/acrl-webinar-video-recording-cultures-of-collecting-sustaining-diversity-equity-and-inclusion-in-collection-development/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https://www.mprnews.org/story/2025/05/22/timeline-what-happened-in-minnesota-after-police-murdered-george-floyd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https://www.ala.org/acrl/aboutacrl/strategicplan/stratplan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u="sng">
                <a:solidFill>
                  <a:schemeClr val="hlink"/>
                </a:solidFill>
                <a:hlinkClick r:id="rId6"/>
              </a:rPr>
              <a:t>https://www.ala.org/sites/default/files/advocacy/content/diversity/ALA%20ARL%20Cultural%20Proficiencies%20for%20Racial%20Equity%20Framework.pdf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u="sng">
                <a:solidFill>
                  <a:schemeClr val="hlink"/>
                </a:solidFill>
                <a:hlinkClick r:id="rId7"/>
              </a:rPr>
              <a:t>https://www.umaryland.edu/news/archived-news/october-2024/the-anti-dei-landscape-how-we-got-here-and-how-we-fight-it.php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u="sng">
                <a:solidFill>
                  <a:schemeClr val="hlink"/>
                </a:solidFill>
                <a:hlinkClick r:id="rId8"/>
              </a:rPr>
              <a:t>https://www.ala.org/advocacy/diversity/odlos-blog/Forming-DEI-Collections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21" name="Google Shape;2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SH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Here are the vendors that were interviewed. To encourage them to speak candidly, we are aggregating their responses and will not be providing information that is specific to a single vendor. Mainly pulling key themes here.</a:t>
            </a:r>
            <a:endParaRPr/>
          </a:p>
        </p:txBody>
      </p:sp>
      <p:sp>
        <p:nvSpPr>
          <p:cNvPr id="228" name="Google Shape;22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bvetruba@umn.edu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barra142@umn.edu" TargetMode="External"/><Relationship Id="rId4" Type="http://schemas.openxmlformats.org/officeDocument/2006/relationships/hyperlink" Target="mailto:sarah_hoke@fas.harvard.edu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a.org/acrl/aboutacrl/strategicplan/stratplan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maryland.edu/news/archived-news/october-2024/the-anti-dei-landscape-how-we-got-here-and-how-we-fight-it.php" TargetMode="External"/><Relationship Id="rId5" Type="http://schemas.openxmlformats.org/officeDocument/2006/relationships/hyperlink" Target="https://www.mprnews.org/crime-law-and-justice/killing-of-george-floyd" TargetMode="External"/><Relationship Id="rId4" Type="http://schemas.openxmlformats.org/officeDocument/2006/relationships/hyperlink" Target="https://www.ala.org/sites/default/files/advocacy/content/diversity/ALA%20ARL%20Cultural%20Proficiencies%20for%20Racial%20Equity%20Framework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F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"/>
          <p:cNvGrpSpPr/>
          <p:nvPr/>
        </p:nvGrpSpPr>
        <p:grpSpPr>
          <a:xfrm>
            <a:off x="12999860" y="-216992"/>
            <a:ext cx="5288140" cy="1588592"/>
            <a:chOff x="0" y="-57150"/>
            <a:chExt cx="1392761" cy="418394"/>
          </a:xfrm>
        </p:grpSpPr>
        <p:sp>
          <p:nvSpPr>
            <p:cNvPr id="85" name="Google Shape;85;p1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D4BBD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Google Shape;86;p1"/>
            <p:cNvSpPr txBox="1"/>
            <p:nvPr/>
          </p:nvSpPr>
          <p:spPr>
            <a:xfrm>
              <a:off x="0" y="-57150"/>
              <a:ext cx="1392761" cy="418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" name="Google Shape;87;p1"/>
          <p:cNvGrpSpPr/>
          <p:nvPr/>
        </p:nvGrpSpPr>
        <p:grpSpPr>
          <a:xfrm>
            <a:off x="7711720" y="-216992"/>
            <a:ext cx="5288140" cy="1588592"/>
            <a:chOff x="0" y="-57150"/>
            <a:chExt cx="1392761" cy="418394"/>
          </a:xfrm>
        </p:grpSpPr>
        <p:sp>
          <p:nvSpPr>
            <p:cNvPr id="88" name="Google Shape;88;p1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B8A0C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Google Shape;89;p1"/>
            <p:cNvSpPr txBox="1"/>
            <p:nvPr/>
          </p:nvSpPr>
          <p:spPr>
            <a:xfrm>
              <a:off x="0" y="-57150"/>
              <a:ext cx="1392761" cy="418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" name="Google Shape;90;p1"/>
          <p:cNvGrpSpPr/>
          <p:nvPr/>
        </p:nvGrpSpPr>
        <p:grpSpPr>
          <a:xfrm>
            <a:off x="0" y="-216992"/>
            <a:ext cx="7711720" cy="1588592"/>
            <a:chOff x="0" y="-57150"/>
            <a:chExt cx="2031070" cy="418394"/>
          </a:xfrm>
        </p:grpSpPr>
        <p:sp>
          <p:nvSpPr>
            <p:cNvPr id="91" name="Google Shape;91;p1"/>
            <p:cNvSpPr/>
            <p:nvPr/>
          </p:nvSpPr>
          <p:spPr>
            <a:xfrm>
              <a:off x="0" y="0"/>
              <a:ext cx="2031070" cy="361244"/>
            </a:xfrm>
            <a:custGeom>
              <a:avLst/>
              <a:gdLst/>
              <a:ahLst/>
              <a:cxnLst/>
              <a:rect l="l" t="t" r="r" b="b"/>
              <a:pathLst>
                <a:path w="2031070" h="361244" extrusionOk="0">
                  <a:moveTo>
                    <a:pt x="0" y="0"/>
                  </a:moveTo>
                  <a:lnTo>
                    <a:pt x="2031070" y="0"/>
                  </a:lnTo>
                  <a:lnTo>
                    <a:pt x="2031070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5E376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Google Shape;92;p1"/>
            <p:cNvSpPr txBox="1"/>
            <p:nvPr/>
          </p:nvSpPr>
          <p:spPr>
            <a:xfrm>
              <a:off x="0" y="-57150"/>
              <a:ext cx="2031070" cy="418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3" name="Google Shape;93;p1"/>
          <p:cNvSpPr txBox="1"/>
          <p:nvPr/>
        </p:nvSpPr>
        <p:spPr>
          <a:xfrm>
            <a:off x="3152700" y="2831000"/>
            <a:ext cx="11982600" cy="8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8199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300"/>
              <a:buFont typeface="Arial"/>
              <a:buNone/>
            </a:pPr>
            <a:r>
              <a:rPr lang="en-US" sz="8600" b="1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THE STATE OF PLAY</a:t>
            </a:r>
            <a:endParaRPr sz="8600" b="1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3752850" y="4291650"/>
            <a:ext cx="10782300" cy="15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lang="en-US" sz="4600" b="1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European Vendors &amp; US Librarians Building Diverse Collections</a:t>
            </a:r>
            <a:endParaRPr sz="4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"/>
          <p:cNvSpPr txBox="1"/>
          <p:nvPr/>
        </p:nvSpPr>
        <p:spPr>
          <a:xfrm>
            <a:off x="3027750" y="7667825"/>
            <a:ext cx="12232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US" sz="3600" b="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Brian Vetruba, Sarah Hoke, &amp; Paloma Barraza</a:t>
            </a:r>
            <a:r>
              <a:rPr lang="en-US" sz="3400" b="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0" i="1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[in absentia]</a:t>
            </a:r>
            <a:endParaRPr sz="24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"/>
          <p:cNvSpPr txBox="1"/>
          <p:nvPr/>
        </p:nvSpPr>
        <p:spPr>
          <a:xfrm>
            <a:off x="486553" y="9308100"/>
            <a:ext cx="6020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May 2026 |Acquisitions Institute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7" name="Google Shape;97;p1"/>
          <p:cNvCxnSpPr/>
          <p:nvPr/>
        </p:nvCxnSpPr>
        <p:spPr>
          <a:xfrm rot="10800000" flipH="1">
            <a:off x="5656500" y="6861250"/>
            <a:ext cx="6975000" cy="32400"/>
          </a:xfrm>
          <a:prstGeom prst="straightConnector1">
            <a:avLst/>
          </a:prstGeom>
          <a:noFill/>
          <a:ln w="76200" cap="flat" cmpd="sng">
            <a:solidFill>
              <a:srgbClr val="F7E95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F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6"/>
          <p:cNvGrpSpPr/>
          <p:nvPr/>
        </p:nvGrpSpPr>
        <p:grpSpPr>
          <a:xfrm rot="5400000">
            <a:off x="-1831692" y="6830552"/>
            <a:ext cx="5288140" cy="1624757"/>
            <a:chOff x="0" y="-66675"/>
            <a:chExt cx="1392761" cy="427919"/>
          </a:xfrm>
        </p:grpSpPr>
        <p:sp>
          <p:nvSpPr>
            <p:cNvPr id="258" name="Google Shape;258;p6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D4BBD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" name="Google Shape;259;p6"/>
            <p:cNvSpPr txBox="1"/>
            <p:nvPr/>
          </p:nvSpPr>
          <p:spPr>
            <a:xfrm>
              <a:off x="0" y="-66675"/>
              <a:ext cx="1392761" cy="4279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0" name="Google Shape;260;p6"/>
          <p:cNvGrpSpPr/>
          <p:nvPr/>
        </p:nvGrpSpPr>
        <p:grpSpPr>
          <a:xfrm rot="5400000">
            <a:off x="-1831692" y="4130684"/>
            <a:ext cx="5288140" cy="1624757"/>
            <a:chOff x="0" y="-66675"/>
            <a:chExt cx="1392761" cy="427919"/>
          </a:xfrm>
        </p:grpSpPr>
        <p:sp>
          <p:nvSpPr>
            <p:cNvPr id="261" name="Google Shape;261;p6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F7E95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2" name="Google Shape;262;p6"/>
            <p:cNvSpPr txBox="1"/>
            <p:nvPr/>
          </p:nvSpPr>
          <p:spPr>
            <a:xfrm>
              <a:off x="0" y="-66675"/>
              <a:ext cx="1392761" cy="4279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3" name="Google Shape;263;p6"/>
          <p:cNvGrpSpPr/>
          <p:nvPr/>
        </p:nvGrpSpPr>
        <p:grpSpPr>
          <a:xfrm rot="5400000">
            <a:off x="-1172663" y="1147399"/>
            <a:ext cx="3970065" cy="1624766"/>
            <a:chOff x="0" y="-66675"/>
            <a:chExt cx="1392761" cy="427919"/>
          </a:xfrm>
        </p:grpSpPr>
        <p:sp>
          <p:nvSpPr>
            <p:cNvPr id="264" name="Google Shape;264;p6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D4BBD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5" name="Google Shape;265;p6"/>
            <p:cNvSpPr txBox="1"/>
            <p:nvPr/>
          </p:nvSpPr>
          <p:spPr>
            <a:xfrm>
              <a:off x="0" y="-66675"/>
              <a:ext cx="1392761" cy="4279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6"/>
          <p:cNvSpPr txBox="1"/>
          <p:nvPr/>
        </p:nvSpPr>
        <p:spPr>
          <a:xfrm>
            <a:off x="1901090" y="612295"/>
            <a:ext cx="115098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1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Interview Questions </a:t>
            </a:r>
            <a:endParaRPr sz="60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7" name="Google Shape;267;p6"/>
          <p:cNvSpPr txBox="1"/>
          <p:nvPr/>
        </p:nvSpPr>
        <p:spPr>
          <a:xfrm>
            <a:off x="1901100" y="1931350"/>
            <a:ext cx="15243900" cy="71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Vendors received the same 8 interview questions in advance</a:t>
            </a:r>
            <a:endParaRPr sz="3000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Handling DEI materials</a:t>
            </a:r>
            <a:endParaRPr sz="3000" b="1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marR="0" lvl="1" indent="-419100" algn="l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○"/>
            </a:pP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Visibility/discoverability on databases/websites</a:t>
            </a:r>
            <a:endParaRPr sz="3000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marR="0" lvl="1" indent="-419100" algn="l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○"/>
            </a:pP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Promoting/incorporating  DEI materials for selections/plans</a:t>
            </a:r>
            <a:endParaRPr sz="3000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marR="0" lvl="1" indent="-419100" algn="l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○"/>
            </a:pP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Impacts on company due to changes in US since 2020 </a:t>
            </a:r>
            <a:endParaRPr sz="3000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DEI in their countries</a:t>
            </a:r>
            <a:endParaRPr sz="3000" b="1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marR="0" lvl="1" indent="-419100" algn="l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○"/>
            </a:pP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Publishing changes</a:t>
            </a:r>
            <a:endParaRPr sz="3000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marR="0" lvl="1" indent="-419100" algn="l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○"/>
            </a:pP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Political landscape</a:t>
            </a:r>
            <a:endParaRPr sz="3000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0"/>
          <p:cNvGrpSpPr/>
          <p:nvPr/>
        </p:nvGrpSpPr>
        <p:grpSpPr>
          <a:xfrm>
            <a:off x="12999860" y="-253157"/>
            <a:ext cx="5288140" cy="1624757"/>
            <a:chOff x="0" y="-66675"/>
            <a:chExt cx="1392761" cy="427919"/>
          </a:xfrm>
        </p:grpSpPr>
        <p:sp>
          <p:nvSpPr>
            <p:cNvPr id="273" name="Google Shape;273;p10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D4BBD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4" name="Google Shape;274;p10"/>
            <p:cNvSpPr txBox="1"/>
            <p:nvPr/>
          </p:nvSpPr>
          <p:spPr>
            <a:xfrm>
              <a:off x="0" y="-66675"/>
              <a:ext cx="1392761" cy="4279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5" name="Google Shape;275;p10"/>
          <p:cNvGrpSpPr/>
          <p:nvPr/>
        </p:nvGrpSpPr>
        <p:grpSpPr>
          <a:xfrm>
            <a:off x="7711720" y="-253157"/>
            <a:ext cx="5288140" cy="1624757"/>
            <a:chOff x="0" y="-66675"/>
            <a:chExt cx="1392761" cy="427919"/>
          </a:xfrm>
        </p:grpSpPr>
        <p:sp>
          <p:nvSpPr>
            <p:cNvPr id="276" name="Google Shape;276;p10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B8A0C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" name="Google Shape;277;p10"/>
            <p:cNvSpPr txBox="1"/>
            <p:nvPr/>
          </p:nvSpPr>
          <p:spPr>
            <a:xfrm>
              <a:off x="0" y="-66675"/>
              <a:ext cx="1392761" cy="4279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8" name="Google Shape;278;p10"/>
          <p:cNvGrpSpPr/>
          <p:nvPr/>
        </p:nvGrpSpPr>
        <p:grpSpPr>
          <a:xfrm>
            <a:off x="0" y="-253157"/>
            <a:ext cx="7711720" cy="1624757"/>
            <a:chOff x="0" y="-66675"/>
            <a:chExt cx="2031070" cy="427919"/>
          </a:xfrm>
        </p:grpSpPr>
        <p:sp>
          <p:nvSpPr>
            <p:cNvPr id="279" name="Google Shape;279;p10"/>
            <p:cNvSpPr/>
            <p:nvPr/>
          </p:nvSpPr>
          <p:spPr>
            <a:xfrm>
              <a:off x="0" y="0"/>
              <a:ext cx="2031070" cy="361244"/>
            </a:xfrm>
            <a:custGeom>
              <a:avLst/>
              <a:gdLst/>
              <a:ahLst/>
              <a:cxnLst/>
              <a:rect l="l" t="t" r="r" b="b"/>
              <a:pathLst>
                <a:path w="2031070" h="361244" extrusionOk="0">
                  <a:moveTo>
                    <a:pt x="0" y="0"/>
                  </a:moveTo>
                  <a:lnTo>
                    <a:pt x="2031070" y="0"/>
                  </a:lnTo>
                  <a:lnTo>
                    <a:pt x="2031070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5E376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0" name="Google Shape;280;p10"/>
            <p:cNvSpPr txBox="1"/>
            <p:nvPr/>
          </p:nvSpPr>
          <p:spPr>
            <a:xfrm>
              <a:off x="0" y="-66675"/>
              <a:ext cx="2031070" cy="4279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1" name="Google Shape;281;p10"/>
          <p:cNvSpPr txBox="1"/>
          <p:nvPr/>
        </p:nvSpPr>
        <p:spPr>
          <a:xfrm>
            <a:off x="1161900" y="3628950"/>
            <a:ext cx="15964200" cy="30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1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</a:pPr>
            <a:r>
              <a:rPr lang="en-US" sz="12000" b="1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The Landscape</a:t>
            </a:r>
            <a:endParaRPr sz="12000" b="1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81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</a:pPr>
            <a:r>
              <a:rPr lang="en-US" sz="12000" b="1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of DEI</a:t>
            </a:r>
            <a:endParaRPr sz="120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82" name="Google Shape;282;p10"/>
          <p:cNvGrpSpPr/>
          <p:nvPr/>
        </p:nvGrpSpPr>
        <p:grpSpPr>
          <a:xfrm>
            <a:off x="12999585" y="8662242"/>
            <a:ext cx="5288702" cy="1624766"/>
            <a:chOff x="0" y="-66675"/>
            <a:chExt cx="1392900" cy="427919"/>
          </a:xfrm>
        </p:grpSpPr>
        <p:sp>
          <p:nvSpPr>
            <p:cNvPr id="283" name="Google Shape;283;p10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D4BBD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4" name="Google Shape;284;p10"/>
            <p:cNvSpPr txBox="1"/>
            <p:nvPr/>
          </p:nvSpPr>
          <p:spPr>
            <a:xfrm>
              <a:off x="0" y="-66675"/>
              <a:ext cx="13929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5" name="Google Shape;285;p10"/>
          <p:cNvGrpSpPr/>
          <p:nvPr/>
        </p:nvGrpSpPr>
        <p:grpSpPr>
          <a:xfrm>
            <a:off x="7711445" y="8662242"/>
            <a:ext cx="5288702" cy="1624766"/>
            <a:chOff x="0" y="-66675"/>
            <a:chExt cx="1392900" cy="427919"/>
          </a:xfrm>
        </p:grpSpPr>
        <p:sp>
          <p:nvSpPr>
            <p:cNvPr id="286" name="Google Shape;286;p10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B8A0C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" name="Google Shape;287;p10"/>
            <p:cNvSpPr txBox="1"/>
            <p:nvPr/>
          </p:nvSpPr>
          <p:spPr>
            <a:xfrm>
              <a:off x="0" y="-66675"/>
              <a:ext cx="13929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8" name="Google Shape;288;p10"/>
          <p:cNvGrpSpPr/>
          <p:nvPr/>
        </p:nvGrpSpPr>
        <p:grpSpPr>
          <a:xfrm>
            <a:off x="-275" y="8662242"/>
            <a:ext cx="7711770" cy="1624766"/>
            <a:chOff x="0" y="-66675"/>
            <a:chExt cx="2031070" cy="427919"/>
          </a:xfrm>
        </p:grpSpPr>
        <p:sp>
          <p:nvSpPr>
            <p:cNvPr id="289" name="Google Shape;289;p10"/>
            <p:cNvSpPr/>
            <p:nvPr/>
          </p:nvSpPr>
          <p:spPr>
            <a:xfrm>
              <a:off x="0" y="0"/>
              <a:ext cx="2031070" cy="361244"/>
            </a:xfrm>
            <a:custGeom>
              <a:avLst/>
              <a:gdLst/>
              <a:ahLst/>
              <a:cxnLst/>
              <a:rect l="l" t="t" r="r" b="b"/>
              <a:pathLst>
                <a:path w="2031070" h="361244" extrusionOk="0">
                  <a:moveTo>
                    <a:pt x="0" y="0"/>
                  </a:moveTo>
                  <a:lnTo>
                    <a:pt x="2031070" y="0"/>
                  </a:lnTo>
                  <a:lnTo>
                    <a:pt x="2031070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5E376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0" name="Google Shape;290;p10"/>
            <p:cNvSpPr txBox="1"/>
            <p:nvPr/>
          </p:nvSpPr>
          <p:spPr>
            <a:xfrm>
              <a:off x="0" y="-66675"/>
              <a:ext cx="20310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F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oogle Shape;295;g3d36d66da10_0_17"/>
          <p:cNvGrpSpPr/>
          <p:nvPr/>
        </p:nvGrpSpPr>
        <p:grpSpPr>
          <a:xfrm rot="5400000">
            <a:off x="-1831976" y="6830828"/>
            <a:ext cx="5288702" cy="1624766"/>
            <a:chOff x="0" y="-66675"/>
            <a:chExt cx="1392900" cy="427919"/>
          </a:xfrm>
        </p:grpSpPr>
        <p:sp>
          <p:nvSpPr>
            <p:cNvPr id="296" name="Google Shape;296;g3d36d66da10_0_17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D4BBD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" name="Google Shape;297;g3d36d66da10_0_17"/>
            <p:cNvSpPr txBox="1"/>
            <p:nvPr/>
          </p:nvSpPr>
          <p:spPr>
            <a:xfrm>
              <a:off x="0" y="-66675"/>
              <a:ext cx="13929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8" name="Google Shape;298;g3d36d66da10_0_17"/>
          <p:cNvGrpSpPr/>
          <p:nvPr/>
        </p:nvGrpSpPr>
        <p:grpSpPr>
          <a:xfrm rot="5400000">
            <a:off x="-1831976" y="4130960"/>
            <a:ext cx="5288702" cy="1624766"/>
            <a:chOff x="0" y="-66675"/>
            <a:chExt cx="1392900" cy="427919"/>
          </a:xfrm>
        </p:grpSpPr>
        <p:sp>
          <p:nvSpPr>
            <p:cNvPr id="299" name="Google Shape;299;g3d36d66da10_0_17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F7E95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0" name="Google Shape;300;g3d36d66da10_0_17"/>
            <p:cNvSpPr txBox="1"/>
            <p:nvPr/>
          </p:nvSpPr>
          <p:spPr>
            <a:xfrm>
              <a:off x="0" y="-66675"/>
              <a:ext cx="13929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1" name="Google Shape;301;g3d36d66da10_0_17"/>
          <p:cNvGrpSpPr/>
          <p:nvPr/>
        </p:nvGrpSpPr>
        <p:grpSpPr>
          <a:xfrm rot="5400000">
            <a:off x="-1831976" y="488601"/>
            <a:ext cx="5288702" cy="1624766"/>
            <a:chOff x="0" y="-66675"/>
            <a:chExt cx="1392900" cy="427919"/>
          </a:xfrm>
        </p:grpSpPr>
        <p:sp>
          <p:nvSpPr>
            <p:cNvPr id="302" name="Google Shape;302;g3d36d66da10_0_17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D4BBD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3" name="Google Shape;303;g3d36d66da10_0_17"/>
            <p:cNvSpPr txBox="1"/>
            <p:nvPr/>
          </p:nvSpPr>
          <p:spPr>
            <a:xfrm>
              <a:off x="0" y="-66675"/>
              <a:ext cx="13929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4" name="Google Shape;304;g3d36d66da10_0_17"/>
          <p:cNvSpPr txBox="1"/>
          <p:nvPr/>
        </p:nvSpPr>
        <p:spPr>
          <a:xfrm>
            <a:off x="1901103" y="693625"/>
            <a:ext cx="152439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1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US Libraries and DEI Materials</a:t>
            </a:r>
            <a:endParaRPr sz="60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5" name="Google Shape;305;g3d36d66da10_0_17"/>
          <p:cNvSpPr txBox="1"/>
          <p:nvPr/>
        </p:nvSpPr>
        <p:spPr>
          <a:xfrm>
            <a:off x="1901100" y="2382450"/>
            <a:ext cx="15243900" cy="66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●"/>
            </a:pP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No</a:t>
            </a: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 vendors stated libraries were telling them they did</a:t>
            </a: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 NOT want DEI </a:t>
            </a: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materials</a:t>
            </a:r>
            <a:endParaRPr sz="3000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○"/>
            </a:pP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Some specific</a:t>
            </a: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ally asked for no more titles by majority authors </a:t>
            </a:r>
            <a:endParaRPr sz="3000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marR="0" lvl="2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■"/>
            </a:pP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(e.g. </a:t>
            </a: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straight, white, </a:t>
            </a: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cisgender</a:t>
            </a: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 men)</a:t>
            </a:r>
            <a:endParaRPr sz="3000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●"/>
            </a:pP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Recently, there has been a decrease in DEI materials but this is due to an overall decrease in</a:t>
            </a: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 collections budgets</a:t>
            </a:r>
            <a:endParaRPr sz="3000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●"/>
            </a:pP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No pull back by vendors in supplying or providing infrastructure for DEI materials</a:t>
            </a:r>
            <a:endParaRPr sz="2500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F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g3d36d66da10_0_31"/>
          <p:cNvGrpSpPr/>
          <p:nvPr/>
        </p:nvGrpSpPr>
        <p:grpSpPr>
          <a:xfrm rot="5400000">
            <a:off x="-1831976" y="6830828"/>
            <a:ext cx="5288702" cy="1624766"/>
            <a:chOff x="0" y="-66675"/>
            <a:chExt cx="1392900" cy="427919"/>
          </a:xfrm>
        </p:grpSpPr>
        <p:sp>
          <p:nvSpPr>
            <p:cNvPr id="311" name="Google Shape;311;g3d36d66da10_0_31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D4BBD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" name="Google Shape;312;g3d36d66da10_0_31"/>
            <p:cNvSpPr txBox="1"/>
            <p:nvPr/>
          </p:nvSpPr>
          <p:spPr>
            <a:xfrm>
              <a:off x="0" y="-66675"/>
              <a:ext cx="13929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3" name="Google Shape;313;g3d36d66da10_0_31"/>
          <p:cNvGrpSpPr/>
          <p:nvPr/>
        </p:nvGrpSpPr>
        <p:grpSpPr>
          <a:xfrm rot="5400000">
            <a:off x="-1831976" y="4130960"/>
            <a:ext cx="5288702" cy="1624766"/>
            <a:chOff x="0" y="-66675"/>
            <a:chExt cx="1392900" cy="427919"/>
          </a:xfrm>
        </p:grpSpPr>
        <p:sp>
          <p:nvSpPr>
            <p:cNvPr id="314" name="Google Shape;314;g3d36d66da10_0_31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F7E95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5" name="Google Shape;315;g3d36d66da10_0_31"/>
            <p:cNvSpPr txBox="1"/>
            <p:nvPr/>
          </p:nvSpPr>
          <p:spPr>
            <a:xfrm>
              <a:off x="0" y="-66675"/>
              <a:ext cx="13929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6" name="Google Shape;316;g3d36d66da10_0_31"/>
          <p:cNvGrpSpPr/>
          <p:nvPr/>
        </p:nvGrpSpPr>
        <p:grpSpPr>
          <a:xfrm rot="5400000">
            <a:off x="-1831976" y="488601"/>
            <a:ext cx="5288702" cy="1624766"/>
            <a:chOff x="0" y="-66675"/>
            <a:chExt cx="1392900" cy="427919"/>
          </a:xfrm>
        </p:grpSpPr>
        <p:sp>
          <p:nvSpPr>
            <p:cNvPr id="317" name="Google Shape;317;g3d36d66da10_0_31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D4BBD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" name="Google Shape;318;g3d36d66da10_0_31"/>
            <p:cNvSpPr txBox="1"/>
            <p:nvPr/>
          </p:nvSpPr>
          <p:spPr>
            <a:xfrm>
              <a:off x="0" y="-66675"/>
              <a:ext cx="13929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9" name="Google Shape;319;g3d36d66da10_0_31"/>
          <p:cNvSpPr txBox="1"/>
          <p:nvPr/>
        </p:nvSpPr>
        <p:spPr>
          <a:xfrm>
            <a:off x="1901103" y="693625"/>
            <a:ext cx="152439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1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DEI Landscape changes in Europe</a:t>
            </a:r>
            <a:endParaRPr sz="60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0" name="Google Shape;320;g3d36d66da10_0_31"/>
          <p:cNvSpPr txBox="1"/>
          <p:nvPr/>
        </p:nvSpPr>
        <p:spPr>
          <a:xfrm>
            <a:off x="1901100" y="2299000"/>
            <a:ext cx="15243900" cy="72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419100" algn="l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●"/>
            </a:pP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More</a:t>
            </a: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 books covering:</a:t>
            </a:r>
            <a:endParaRPr sz="3000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419100" algn="l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○"/>
            </a:pP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Right-extremism (flagged as another aspect of DEI)</a:t>
            </a:r>
            <a:endParaRPr sz="3000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419100" algn="l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○"/>
            </a:pP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Far-left</a:t>
            </a:r>
            <a:endParaRPr sz="3000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419100" algn="l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○"/>
            </a:pP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Immigration</a:t>
            </a:r>
            <a:endParaRPr sz="3000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419100" algn="l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○"/>
            </a:pP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Disability studies</a:t>
            </a:r>
            <a:endParaRPr sz="3000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419100" algn="l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○"/>
            </a:pP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National identity (e.g. German</a:t>
            </a: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French</a:t>
            </a: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Italian)</a:t>
            </a:r>
            <a:endParaRPr sz="3000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419100" algn="l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●"/>
            </a:pP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Underrepresented groups vary by country or region</a:t>
            </a:r>
            <a:endParaRPr sz="3000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0" indent="0" algn="l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419100" algn="l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●"/>
            </a:pP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DEI materials often published by smaller publishers</a:t>
            </a:r>
            <a:endParaRPr sz="3000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F"/>
        </a:solid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" name="Google Shape;325;g3d36d66da10_0_59"/>
          <p:cNvGrpSpPr/>
          <p:nvPr/>
        </p:nvGrpSpPr>
        <p:grpSpPr>
          <a:xfrm>
            <a:off x="12999860" y="-253158"/>
            <a:ext cx="5288702" cy="1624766"/>
            <a:chOff x="0" y="-66675"/>
            <a:chExt cx="1392900" cy="427919"/>
          </a:xfrm>
        </p:grpSpPr>
        <p:sp>
          <p:nvSpPr>
            <p:cNvPr id="326" name="Google Shape;326;g3d36d66da10_0_59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D4BBD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" name="Google Shape;327;g3d36d66da10_0_59"/>
            <p:cNvSpPr txBox="1"/>
            <p:nvPr/>
          </p:nvSpPr>
          <p:spPr>
            <a:xfrm>
              <a:off x="0" y="-66675"/>
              <a:ext cx="13929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g3d36d66da10_0_59"/>
          <p:cNvGrpSpPr/>
          <p:nvPr/>
        </p:nvGrpSpPr>
        <p:grpSpPr>
          <a:xfrm>
            <a:off x="7711720" y="-253158"/>
            <a:ext cx="5288702" cy="1624766"/>
            <a:chOff x="0" y="-66675"/>
            <a:chExt cx="1392900" cy="427919"/>
          </a:xfrm>
        </p:grpSpPr>
        <p:sp>
          <p:nvSpPr>
            <p:cNvPr id="329" name="Google Shape;329;g3d36d66da10_0_59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B8A0C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0" name="Google Shape;330;g3d36d66da10_0_59"/>
            <p:cNvSpPr txBox="1"/>
            <p:nvPr/>
          </p:nvSpPr>
          <p:spPr>
            <a:xfrm>
              <a:off x="0" y="-66675"/>
              <a:ext cx="13929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1" name="Google Shape;331;g3d36d66da10_0_59"/>
          <p:cNvGrpSpPr/>
          <p:nvPr/>
        </p:nvGrpSpPr>
        <p:grpSpPr>
          <a:xfrm>
            <a:off x="0" y="-253158"/>
            <a:ext cx="7711770" cy="1624766"/>
            <a:chOff x="0" y="-66675"/>
            <a:chExt cx="2031070" cy="427919"/>
          </a:xfrm>
        </p:grpSpPr>
        <p:sp>
          <p:nvSpPr>
            <p:cNvPr id="332" name="Google Shape;332;g3d36d66da10_0_59"/>
            <p:cNvSpPr/>
            <p:nvPr/>
          </p:nvSpPr>
          <p:spPr>
            <a:xfrm>
              <a:off x="0" y="0"/>
              <a:ext cx="2031070" cy="361244"/>
            </a:xfrm>
            <a:custGeom>
              <a:avLst/>
              <a:gdLst/>
              <a:ahLst/>
              <a:cxnLst/>
              <a:rect l="l" t="t" r="r" b="b"/>
              <a:pathLst>
                <a:path w="2031070" h="361244" extrusionOk="0">
                  <a:moveTo>
                    <a:pt x="0" y="0"/>
                  </a:moveTo>
                  <a:lnTo>
                    <a:pt x="2031070" y="0"/>
                  </a:lnTo>
                  <a:lnTo>
                    <a:pt x="2031070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5E376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3" name="Google Shape;333;g3d36d66da10_0_59"/>
            <p:cNvSpPr txBox="1"/>
            <p:nvPr/>
          </p:nvSpPr>
          <p:spPr>
            <a:xfrm>
              <a:off x="0" y="-66675"/>
              <a:ext cx="20310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4" name="Google Shape;334;g3d36d66da10_0_59"/>
          <p:cNvSpPr txBox="1"/>
          <p:nvPr/>
        </p:nvSpPr>
        <p:spPr>
          <a:xfrm>
            <a:off x="403300" y="3628950"/>
            <a:ext cx="17084700" cy="30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1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</a:pPr>
            <a:r>
              <a:rPr lang="en-US" sz="12000" b="1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DEI </a:t>
            </a:r>
            <a:r>
              <a:rPr lang="en-US" sz="12000" b="1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Resources</a:t>
            </a:r>
            <a:endParaRPr sz="12000" b="1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81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</a:pPr>
            <a:r>
              <a:rPr lang="en-US" sz="12000" b="1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from Vendors</a:t>
            </a:r>
            <a:endParaRPr sz="12000" b="1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335" name="Google Shape;335;g3d36d66da10_0_59"/>
          <p:cNvGrpSpPr/>
          <p:nvPr/>
        </p:nvGrpSpPr>
        <p:grpSpPr>
          <a:xfrm>
            <a:off x="12999585" y="8662242"/>
            <a:ext cx="5288702" cy="1624766"/>
            <a:chOff x="0" y="-66675"/>
            <a:chExt cx="1392900" cy="427919"/>
          </a:xfrm>
        </p:grpSpPr>
        <p:sp>
          <p:nvSpPr>
            <p:cNvPr id="336" name="Google Shape;336;g3d36d66da10_0_59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D4BBD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7" name="Google Shape;337;g3d36d66da10_0_59"/>
            <p:cNvSpPr txBox="1"/>
            <p:nvPr/>
          </p:nvSpPr>
          <p:spPr>
            <a:xfrm>
              <a:off x="0" y="-66675"/>
              <a:ext cx="13929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8" name="Google Shape;338;g3d36d66da10_0_59"/>
          <p:cNvGrpSpPr/>
          <p:nvPr/>
        </p:nvGrpSpPr>
        <p:grpSpPr>
          <a:xfrm>
            <a:off x="7711445" y="8662242"/>
            <a:ext cx="5288702" cy="1624766"/>
            <a:chOff x="0" y="-66675"/>
            <a:chExt cx="1392900" cy="427919"/>
          </a:xfrm>
        </p:grpSpPr>
        <p:sp>
          <p:nvSpPr>
            <p:cNvPr id="339" name="Google Shape;339;g3d36d66da10_0_59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B8A0C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0" name="Google Shape;340;g3d36d66da10_0_59"/>
            <p:cNvSpPr txBox="1"/>
            <p:nvPr/>
          </p:nvSpPr>
          <p:spPr>
            <a:xfrm>
              <a:off x="0" y="-66675"/>
              <a:ext cx="13929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1" name="Google Shape;341;g3d36d66da10_0_59"/>
          <p:cNvGrpSpPr/>
          <p:nvPr/>
        </p:nvGrpSpPr>
        <p:grpSpPr>
          <a:xfrm>
            <a:off x="-275" y="8662242"/>
            <a:ext cx="7711770" cy="1624766"/>
            <a:chOff x="0" y="-66675"/>
            <a:chExt cx="2031070" cy="427919"/>
          </a:xfrm>
        </p:grpSpPr>
        <p:sp>
          <p:nvSpPr>
            <p:cNvPr id="342" name="Google Shape;342;g3d36d66da10_0_59"/>
            <p:cNvSpPr/>
            <p:nvPr/>
          </p:nvSpPr>
          <p:spPr>
            <a:xfrm>
              <a:off x="0" y="0"/>
              <a:ext cx="2031070" cy="361244"/>
            </a:xfrm>
            <a:custGeom>
              <a:avLst/>
              <a:gdLst/>
              <a:ahLst/>
              <a:cxnLst/>
              <a:rect l="l" t="t" r="r" b="b"/>
              <a:pathLst>
                <a:path w="2031070" h="361244" extrusionOk="0">
                  <a:moveTo>
                    <a:pt x="0" y="0"/>
                  </a:moveTo>
                  <a:lnTo>
                    <a:pt x="2031070" y="0"/>
                  </a:lnTo>
                  <a:lnTo>
                    <a:pt x="2031070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5E376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3" name="Google Shape;343;g3d36d66da10_0_59"/>
            <p:cNvSpPr txBox="1"/>
            <p:nvPr/>
          </p:nvSpPr>
          <p:spPr>
            <a:xfrm>
              <a:off x="0" y="-66675"/>
              <a:ext cx="20310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F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d36d66da10_0_72"/>
          <p:cNvSpPr txBox="1"/>
          <p:nvPr/>
        </p:nvSpPr>
        <p:spPr>
          <a:xfrm>
            <a:off x="925253" y="632650"/>
            <a:ext cx="152439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1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DEI in Vendor Databases</a:t>
            </a:r>
            <a:endParaRPr sz="60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349" name="Google Shape;349;g3d36d66da10_0_72"/>
          <p:cNvGrpSpPr/>
          <p:nvPr/>
        </p:nvGrpSpPr>
        <p:grpSpPr>
          <a:xfrm>
            <a:off x="1207150" y="2034822"/>
            <a:ext cx="5177073" cy="6698084"/>
            <a:chOff x="0" y="-66675"/>
            <a:chExt cx="1363500" cy="1265700"/>
          </a:xfrm>
        </p:grpSpPr>
        <p:sp>
          <p:nvSpPr>
            <p:cNvPr id="350" name="Google Shape;350;g3d36d66da10_0_72"/>
            <p:cNvSpPr/>
            <p:nvPr/>
          </p:nvSpPr>
          <p:spPr>
            <a:xfrm>
              <a:off x="0" y="0"/>
              <a:ext cx="1363379" cy="1198966"/>
            </a:xfrm>
            <a:custGeom>
              <a:avLst/>
              <a:gdLst/>
              <a:ahLst/>
              <a:cxnLst/>
              <a:rect l="l" t="t" r="r" b="b"/>
              <a:pathLst>
                <a:path w="1363379" h="1198966" extrusionOk="0">
                  <a:moveTo>
                    <a:pt x="0" y="0"/>
                  </a:moveTo>
                  <a:lnTo>
                    <a:pt x="1363379" y="0"/>
                  </a:lnTo>
                  <a:lnTo>
                    <a:pt x="1363379" y="1198966"/>
                  </a:lnTo>
                  <a:lnTo>
                    <a:pt x="0" y="1198966"/>
                  </a:lnTo>
                  <a:close/>
                </a:path>
              </a:pathLst>
            </a:custGeom>
            <a:solidFill>
              <a:srgbClr val="D9D2E9"/>
            </a:solidFill>
            <a:ln w="38100" cap="flat" cmpd="sng">
              <a:solidFill>
                <a:srgbClr val="5E376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" name="Google Shape;351;g3d36d66da10_0_72"/>
            <p:cNvSpPr txBox="1"/>
            <p:nvPr/>
          </p:nvSpPr>
          <p:spPr>
            <a:xfrm>
              <a:off x="0" y="-66675"/>
              <a:ext cx="1363500" cy="1265700"/>
            </a:xfrm>
            <a:prstGeom prst="rect">
              <a:avLst/>
            </a:prstGeom>
            <a:solidFill>
              <a:srgbClr val="D9D2E9"/>
            </a:solidFill>
            <a:ln w="38100" cap="flat" cmpd="sng">
              <a:solidFill>
                <a:srgbClr val="5E376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2" name="Google Shape;352;g3d36d66da10_0_72"/>
          <p:cNvSpPr/>
          <p:nvPr/>
        </p:nvSpPr>
        <p:spPr>
          <a:xfrm>
            <a:off x="6544900" y="2034950"/>
            <a:ext cx="5198206" cy="6697472"/>
          </a:xfrm>
          <a:custGeom>
            <a:avLst/>
            <a:gdLst/>
            <a:ahLst/>
            <a:cxnLst/>
            <a:rect l="l" t="t" r="r" b="b"/>
            <a:pathLst>
              <a:path w="928251" h="812800" extrusionOk="0">
                <a:moveTo>
                  <a:pt x="0" y="0"/>
                </a:moveTo>
                <a:lnTo>
                  <a:pt x="928251" y="0"/>
                </a:lnTo>
                <a:lnTo>
                  <a:pt x="928251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D9D2E9"/>
          </a:solidFill>
          <a:ln w="38100" cap="flat" cmpd="sng">
            <a:solidFill>
              <a:srgbClr val="5E376D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53" name="Google Shape;353;g3d36d66da10_0_72"/>
          <p:cNvSpPr txBox="1"/>
          <p:nvPr/>
        </p:nvSpPr>
        <p:spPr>
          <a:xfrm>
            <a:off x="1366750" y="2392700"/>
            <a:ext cx="4857900" cy="59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198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Organizational DEI Structure</a:t>
            </a:r>
            <a:endParaRPr sz="3600" b="1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8198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●"/>
            </a:pP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Most had </a:t>
            </a: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subject categories </a:t>
            </a:r>
            <a:endParaRPr sz="3000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○"/>
            </a:pP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S</a:t>
            </a: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ome searchable</a:t>
            </a:r>
            <a:endParaRPr sz="3000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○"/>
            </a:pP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Categories </a:t>
            </a: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created from:</a:t>
            </a:r>
            <a:endParaRPr sz="3000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marR="0" lvl="2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■"/>
            </a:pP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Librarian feedback</a:t>
            </a:r>
            <a:endParaRPr sz="3000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marR="0" lvl="2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■"/>
            </a:pP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Vendor desire for content visibility</a:t>
            </a:r>
            <a:endParaRPr sz="3000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8198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354" name="Google Shape;354;g3d36d66da10_0_72"/>
          <p:cNvGrpSpPr/>
          <p:nvPr/>
        </p:nvGrpSpPr>
        <p:grpSpPr>
          <a:xfrm>
            <a:off x="11903775" y="2034725"/>
            <a:ext cx="5177073" cy="6698084"/>
            <a:chOff x="0" y="-66675"/>
            <a:chExt cx="1363500" cy="1265700"/>
          </a:xfrm>
        </p:grpSpPr>
        <p:sp>
          <p:nvSpPr>
            <p:cNvPr id="355" name="Google Shape;355;g3d36d66da10_0_72"/>
            <p:cNvSpPr/>
            <p:nvPr/>
          </p:nvSpPr>
          <p:spPr>
            <a:xfrm>
              <a:off x="0" y="0"/>
              <a:ext cx="1363379" cy="1198966"/>
            </a:xfrm>
            <a:custGeom>
              <a:avLst/>
              <a:gdLst/>
              <a:ahLst/>
              <a:cxnLst/>
              <a:rect l="l" t="t" r="r" b="b"/>
              <a:pathLst>
                <a:path w="1363379" h="1198966" extrusionOk="0">
                  <a:moveTo>
                    <a:pt x="0" y="0"/>
                  </a:moveTo>
                  <a:lnTo>
                    <a:pt x="1363379" y="0"/>
                  </a:lnTo>
                  <a:lnTo>
                    <a:pt x="1363379" y="1198966"/>
                  </a:lnTo>
                  <a:lnTo>
                    <a:pt x="0" y="1198966"/>
                  </a:lnTo>
                  <a:close/>
                </a:path>
              </a:pathLst>
            </a:custGeom>
            <a:solidFill>
              <a:srgbClr val="D9D2E9"/>
            </a:solidFill>
            <a:ln w="38100" cap="flat" cmpd="sng">
              <a:solidFill>
                <a:srgbClr val="5E376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" name="Google Shape;356;g3d36d66da10_0_72"/>
            <p:cNvSpPr txBox="1"/>
            <p:nvPr/>
          </p:nvSpPr>
          <p:spPr>
            <a:xfrm>
              <a:off x="0" y="-66675"/>
              <a:ext cx="1363500" cy="1265700"/>
            </a:xfrm>
            <a:prstGeom prst="rect">
              <a:avLst/>
            </a:prstGeom>
            <a:solidFill>
              <a:srgbClr val="D9D2E9"/>
            </a:solidFill>
            <a:ln w="38100" cap="flat" cmpd="sng">
              <a:solidFill>
                <a:srgbClr val="5E376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7" name="Google Shape;357;g3d36d66da10_0_72"/>
          <p:cNvSpPr txBox="1"/>
          <p:nvPr/>
        </p:nvSpPr>
        <p:spPr>
          <a:xfrm>
            <a:off x="6715050" y="2392700"/>
            <a:ext cx="4857900" cy="48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DEI Tags/</a:t>
            </a:r>
            <a:r>
              <a:rPr lang="en-US" sz="3600" b="1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T</a:t>
            </a:r>
            <a:r>
              <a:rPr lang="en-US" sz="3600" b="1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erms</a:t>
            </a:r>
            <a:endParaRPr sz="3600" b="1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endParaRPr sz="3700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●"/>
            </a:pP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US DEI </a:t>
            </a: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terms</a:t>
            </a: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do not reflect </a:t>
            </a: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their entire customer base</a:t>
            </a:r>
            <a:endParaRPr sz="3000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●"/>
            </a:pP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Use of b</a:t>
            </a: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roader tags</a:t>
            </a:r>
            <a:endParaRPr sz="3000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○"/>
            </a:pP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C</a:t>
            </a: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ultural </a:t>
            </a: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S</a:t>
            </a: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tudies</a:t>
            </a:r>
            <a:endParaRPr sz="3000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○"/>
            </a:pP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W</a:t>
            </a: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omen </a:t>
            </a: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S</a:t>
            </a: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tudies</a:t>
            </a:r>
            <a:endParaRPr sz="3000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8" name="Google Shape;358;g3d36d66da10_0_72"/>
          <p:cNvSpPr txBox="1"/>
          <p:nvPr/>
        </p:nvSpPr>
        <p:spPr>
          <a:xfrm>
            <a:off x="12063350" y="2392700"/>
            <a:ext cx="4857900" cy="54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Customer Demand</a:t>
            </a:r>
            <a:endParaRPr sz="3600" b="1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endParaRPr sz="4600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●"/>
            </a:pP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Specific requests from librarians/institutions</a:t>
            </a:r>
            <a:endParaRPr sz="3000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○"/>
            </a:pP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N</a:t>
            </a: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atural </a:t>
            </a: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increase</a:t>
            </a: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 of topics in recent publications</a:t>
            </a:r>
            <a:endParaRPr sz="3000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●"/>
            </a:pP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Approval plan/Firm orders</a:t>
            </a:r>
            <a:endParaRPr sz="3000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59" name="Google Shape;359;g3d36d66da10_0_72"/>
          <p:cNvCxnSpPr/>
          <p:nvPr/>
        </p:nvCxnSpPr>
        <p:spPr>
          <a:xfrm rot="10800000" flipH="1">
            <a:off x="2100238" y="3419400"/>
            <a:ext cx="3390900" cy="19200"/>
          </a:xfrm>
          <a:prstGeom prst="straightConnector1">
            <a:avLst/>
          </a:prstGeom>
          <a:noFill/>
          <a:ln w="28575" cap="flat" cmpd="sng">
            <a:solidFill>
              <a:srgbClr val="F7E95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60" name="Google Shape;360;g3d36d66da10_0_72"/>
          <p:cNvCxnSpPr/>
          <p:nvPr/>
        </p:nvCxnSpPr>
        <p:spPr>
          <a:xfrm rot="10800000" flipH="1">
            <a:off x="7448550" y="3269075"/>
            <a:ext cx="3390900" cy="19200"/>
          </a:xfrm>
          <a:prstGeom prst="straightConnector1">
            <a:avLst/>
          </a:prstGeom>
          <a:noFill/>
          <a:ln w="28575" cap="flat" cmpd="sng">
            <a:solidFill>
              <a:srgbClr val="F7E95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61" name="Google Shape;361;g3d36d66da10_0_72"/>
          <p:cNvCxnSpPr/>
          <p:nvPr/>
        </p:nvCxnSpPr>
        <p:spPr>
          <a:xfrm rot="10800000" flipH="1">
            <a:off x="12796850" y="3269075"/>
            <a:ext cx="3390900" cy="19200"/>
          </a:xfrm>
          <a:prstGeom prst="straightConnector1">
            <a:avLst/>
          </a:prstGeom>
          <a:noFill/>
          <a:ln w="28575" cap="flat" cmpd="sng">
            <a:solidFill>
              <a:srgbClr val="F7E95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F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oogle Shape;366;g3d36d66da10_0_86"/>
          <p:cNvGrpSpPr/>
          <p:nvPr/>
        </p:nvGrpSpPr>
        <p:grpSpPr>
          <a:xfrm rot="5400000">
            <a:off x="-1831976" y="6830828"/>
            <a:ext cx="5288702" cy="1624766"/>
            <a:chOff x="0" y="-66675"/>
            <a:chExt cx="1392900" cy="427919"/>
          </a:xfrm>
        </p:grpSpPr>
        <p:sp>
          <p:nvSpPr>
            <p:cNvPr id="367" name="Google Shape;367;g3d36d66da10_0_86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D4BBD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" name="Google Shape;368;g3d36d66da10_0_86"/>
            <p:cNvSpPr txBox="1"/>
            <p:nvPr/>
          </p:nvSpPr>
          <p:spPr>
            <a:xfrm>
              <a:off x="0" y="-66675"/>
              <a:ext cx="13929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9" name="Google Shape;369;g3d36d66da10_0_86"/>
          <p:cNvGrpSpPr/>
          <p:nvPr/>
        </p:nvGrpSpPr>
        <p:grpSpPr>
          <a:xfrm rot="5400000">
            <a:off x="-1831976" y="4130960"/>
            <a:ext cx="5288702" cy="1624766"/>
            <a:chOff x="0" y="-66675"/>
            <a:chExt cx="1392900" cy="427919"/>
          </a:xfrm>
        </p:grpSpPr>
        <p:sp>
          <p:nvSpPr>
            <p:cNvPr id="370" name="Google Shape;370;g3d36d66da10_0_86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F7E95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1" name="Google Shape;371;g3d36d66da10_0_86"/>
            <p:cNvSpPr txBox="1"/>
            <p:nvPr/>
          </p:nvSpPr>
          <p:spPr>
            <a:xfrm>
              <a:off x="0" y="-66675"/>
              <a:ext cx="13929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2" name="Google Shape;372;g3d36d66da10_0_86"/>
          <p:cNvGrpSpPr/>
          <p:nvPr/>
        </p:nvGrpSpPr>
        <p:grpSpPr>
          <a:xfrm rot="5400000">
            <a:off x="-1831976" y="488601"/>
            <a:ext cx="5288702" cy="1624766"/>
            <a:chOff x="0" y="-66675"/>
            <a:chExt cx="1392900" cy="427919"/>
          </a:xfrm>
        </p:grpSpPr>
        <p:sp>
          <p:nvSpPr>
            <p:cNvPr id="373" name="Google Shape;373;g3d36d66da10_0_86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D4BBD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4" name="Google Shape;374;g3d36d66da10_0_86"/>
            <p:cNvSpPr txBox="1"/>
            <p:nvPr/>
          </p:nvSpPr>
          <p:spPr>
            <a:xfrm>
              <a:off x="0" y="-66675"/>
              <a:ext cx="13929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5" name="Google Shape;375;g3d36d66da10_0_86"/>
          <p:cNvSpPr txBox="1"/>
          <p:nvPr/>
        </p:nvSpPr>
        <p:spPr>
          <a:xfrm>
            <a:off x="1901103" y="693625"/>
            <a:ext cx="152439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1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DEI Materials in Profiling</a:t>
            </a:r>
            <a:endParaRPr sz="60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6" name="Google Shape;376;g3d36d66da10_0_86"/>
          <p:cNvSpPr txBox="1"/>
          <p:nvPr/>
        </p:nvSpPr>
        <p:spPr>
          <a:xfrm>
            <a:off x="1901100" y="1921750"/>
            <a:ext cx="14897100" cy="7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419100" algn="l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●"/>
            </a:pP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Types of profiles: </a:t>
            </a:r>
            <a:endParaRPr sz="3000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419100" algn="l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○"/>
            </a:pP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A</a:t>
            </a: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pproval plans (automatic shipments) </a:t>
            </a:r>
            <a:endParaRPr sz="3000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419100" algn="l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○"/>
            </a:pP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N</a:t>
            </a: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ew title announcements (</a:t>
            </a: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firm orders)</a:t>
            </a:r>
            <a:endParaRPr sz="3000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419100" algn="l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●"/>
            </a:pP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Integrated into regular workflows</a:t>
            </a:r>
            <a:endParaRPr sz="3000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419100" algn="l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○"/>
            </a:pP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n separate profiles to target content</a:t>
            </a:r>
            <a:endParaRPr sz="3000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419100" algn="l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○"/>
            </a:pP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Often within existing approval plans, expanding focus</a:t>
            </a:r>
            <a:endParaRPr sz="3000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419100" algn="l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○"/>
            </a:pP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High discoverability through new terms </a:t>
            </a:r>
            <a:endParaRPr sz="3000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419100" algn="l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●"/>
            </a:pP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V</a:t>
            </a: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endors offer</a:t>
            </a: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custom</a:t>
            </a: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ized list, by request </a:t>
            </a:r>
            <a:endParaRPr sz="3000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F"/>
        </a:solidFill>
        <a:effectLst/>
      </p:bgPr>
    </p:bg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d9a8fab2c4_0_0"/>
          <p:cNvSpPr txBox="1"/>
          <p:nvPr/>
        </p:nvSpPr>
        <p:spPr>
          <a:xfrm>
            <a:off x="1901103" y="693625"/>
            <a:ext cx="152439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1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Sample DEI Categories</a:t>
            </a:r>
            <a:endParaRPr sz="6000" b="1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382" name="Google Shape;382;g3d9a8fab2c4_0_0"/>
          <p:cNvGrpSpPr/>
          <p:nvPr/>
        </p:nvGrpSpPr>
        <p:grpSpPr>
          <a:xfrm>
            <a:off x="1586200" y="1848150"/>
            <a:ext cx="5177073" cy="7402573"/>
            <a:chOff x="0" y="-66675"/>
            <a:chExt cx="1363500" cy="1265700"/>
          </a:xfrm>
        </p:grpSpPr>
        <p:sp>
          <p:nvSpPr>
            <p:cNvPr id="383" name="Google Shape;383;g3d9a8fab2c4_0_0"/>
            <p:cNvSpPr/>
            <p:nvPr/>
          </p:nvSpPr>
          <p:spPr>
            <a:xfrm>
              <a:off x="0" y="0"/>
              <a:ext cx="1363379" cy="1198966"/>
            </a:xfrm>
            <a:custGeom>
              <a:avLst/>
              <a:gdLst/>
              <a:ahLst/>
              <a:cxnLst/>
              <a:rect l="l" t="t" r="r" b="b"/>
              <a:pathLst>
                <a:path w="1363379" h="1198966" extrusionOk="0">
                  <a:moveTo>
                    <a:pt x="0" y="0"/>
                  </a:moveTo>
                  <a:lnTo>
                    <a:pt x="1363379" y="0"/>
                  </a:lnTo>
                  <a:lnTo>
                    <a:pt x="1363379" y="1198966"/>
                  </a:lnTo>
                  <a:lnTo>
                    <a:pt x="0" y="1198966"/>
                  </a:lnTo>
                  <a:close/>
                </a:path>
              </a:pathLst>
            </a:custGeom>
            <a:solidFill>
              <a:srgbClr val="D9D2E9"/>
            </a:solidFill>
            <a:ln w="38100" cap="flat" cmpd="sng">
              <a:solidFill>
                <a:srgbClr val="5E376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4" name="Google Shape;384;g3d9a8fab2c4_0_0"/>
            <p:cNvSpPr txBox="1"/>
            <p:nvPr/>
          </p:nvSpPr>
          <p:spPr>
            <a:xfrm>
              <a:off x="0" y="-66675"/>
              <a:ext cx="1363500" cy="1265700"/>
            </a:xfrm>
            <a:prstGeom prst="rect">
              <a:avLst/>
            </a:prstGeom>
            <a:solidFill>
              <a:srgbClr val="D9D2E9"/>
            </a:solidFill>
            <a:ln w="38100" cap="flat" cmpd="sng">
              <a:solidFill>
                <a:srgbClr val="5E376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5" name="Google Shape;385;g3d9a8fab2c4_0_0"/>
          <p:cNvSpPr/>
          <p:nvPr/>
        </p:nvSpPr>
        <p:spPr>
          <a:xfrm>
            <a:off x="6923950" y="1846850"/>
            <a:ext cx="5198206" cy="7402576"/>
          </a:xfrm>
          <a:custGeom>
            <a:avLst/>
            <a:gdLst/>
            <a:ahLst/>
            <a:cxnLst/>
            <a:rect l="l" t="t" r="r" b="b"/>
            <a:pathLst>
              <a:path w="928251" h="812800" extrusionOk="0">
                <a:moveTo>
                  <a:pt x="0" y="0"/>
                </a:moveTo>
                <a:lnTo>
                  <a:pt x="928251" y="0"/>
                </a:lnTo>
                <a:lnTo>
                  <a:pt x="928251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D9D2E9"/>
          </a:solidFill>
          <a:ln w="38100" cap="flat" cmpd="sng">
            <a:solidFill>
              <a:srgbClr val="5E376D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86" name="Google Shape;386;g3d9a8fab2c4_0_0"/>
          <p:cNvSpPr txBox="1"/>
          <p:nvPr/>
        </p:nvSpPr>
        <p:spPr>
          <a:xfrm>
            <a:off x="1745775" y="2134363"/>
            <a:ext cx="48579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198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000" b="1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VENDOR 1</a:t>
            </a:r>
            <a:endParaRPr sz="4000" b="1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387" name="Google Shape;387;g3d9a8fab2c4_0_0"/>
          <p:cNvGrpSpPr/>
          <p:nvPr/>
        </p:nvGrpSpPr>
        <p:grpSpPr>
          <a:xfrm>
            <a:off x="12282825" y="1848099"/>
            <a:ext cx="5177073" cy="7402573"/>
            <a:chOff x="0" y="-66675"/>
            <a:chExt cx="1363500" cy="1265700"/>
          </a:xfrm>
        </p:grpSpPr>
        <p:sp>
          <p:nvSpPr>
            <p:cNvPr id="388" name="Google Shape;388;g3d9a8fab2c4_0_0"/>
            <p:cNvSpPr/>
            <p:nvPr/>
          </p:nvSpPr>
          <p:spPr>
            <a:xfrm>
              <a:off x="0" y="0"/>
              <a:ext cx="1363379" cy="1198966"/>
            </a:xfrm>
            <a:custGeom>
              <a:avLst/>
              <a:gdLst/>
              <a:ahLst/>
              <a:cxnLst/>
              <a:rect l="l" t="t" r="r" b="b"/>
              <a:pathLst>
                <a:path w="1363379" h="1198966" extrusionOk="0">
                  <a:moveTo>
                    <a:pt x="0" y="0"/>
                  </a:moveTo>
                  <a:lnTo>
                    <a:pt x="1363379" y="0"/>
                  </a:lnTo>
                  <a:lnTo>
                    <a:pt x="1363379" y="1198966"/>
                  </a:lnTo>
                  <a:lnTo>
                    <a:pt x="0" y="1198966"/>
                  </a:lnTo>
                  <a:close/>
                </a:path>
              </a:pathLst>
            </a:custGeom>
            <a:solidFill>
              <a:srgbClr val="D9D2E9"/>
            </a:solidFill>
            <a:ln w="38100" cap="flat" cmpd="sng">
              <a:solidFill>
                <a:srgbClr val="5E376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" name="Google Shape;389;g3d9a8fab2c4_0_0"/>
            <p:cNvSpPr txBox="1"/>
            <p:nvPr/>
          </p:nvSpPr>
          <p:spPr>
            <a:xfrm>
              <a:off x="0" y="-66675"/>
              <a:ext cx="1363500" cy="1265700"/>
            </a:xfrm>
            <a:prstGeom prst="rect">
              <a:avLst/>
            </a:prstGeom>
            <a:solidFill>
              <a:srgbClr val="D9D2E9"/>
            </a:solidFill>
            <a:ln w="38100" cap="flat" cmpd="sng">
              <a:solidFill>
                <a:srgbClr val="5E376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0" name="Google Shape;390;g3d9a8fab2c4_0_0"/>
          <p:cNvSpPr txBox="1"/>
          <p:nvPr/>
        </p:nvSpPr>
        <p:spPr>
          <a:xfrm>
            <a:off x="7094100" y="2079025"/>
            <a:ext cx="4857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000" b="1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VENDOR 2</a:t>
            </a:r>
            <a:endParaRPr sz="4000" b="1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1" name="Google Shape;391;g3d9a8fab2c4_0_0"/>
          <p:cNvSpPr txBox="1"/>
          <p:nvPr/>
        </p:nvSpPr>
        <p:spPr>
          <a:xfrm>
            <a:off x="12442413" y="2057050"/>
            <a:ext cx="4857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000" b="1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VENDOR 3</a:t>
            </a:r>
            <a:endParaRPr sz="4000" b="1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92" name="Google Shape;392;g3d9a8fab2c4_0_0"/>
          <p:cNvCxnSpPr/>
          <p:nvPr/>
        </p:nvCxnSpPr>
        <p:spPr>
          <a:xfrm rot="10800000" flipH="1">
            <a:off x="2561163" y="3041225"/>
            <a:ext cx="3390900" cy="19200"/>
          </a:xfrm>
          <a:prstGeom prst="straightConnector1">
            <a:avLst/>
          </a:prstGeom>
          <a:noFill/>
          <a:ln w="28575" cap="flat" cmpd="sng">
            <a:solidFill>
              <a:srgbClr val="F7E95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3" name="Google Shape;393;g3d9a8fab2c4_0_0"/>
          <p:cNvCxnSpPr/>
          <p:nvPr/>
        </p:nvCxnSpPr>
        <p:spPr>
          <a:xfrm rot="10800000" flipH="1">
            <a:off x="7716800" y="3041225"/>
            <a:ext cx="3390900" cy="19200"/>
          </a:xfrm>
          <a:prstGeom prst="straightConnector1">
            <a:avLst/>
          </a:prstGeom>
          <a:noFill/>
          <a:ln w="28575" cap="flat" cmpd="sng">
            <a:solidFill>
              <a:srgbClr val="F7E95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4" name="Google Shape;394;g3d9a8fab2c4_0_0"/>
          <p:cNvCxnSpPr/>
          <p:nvPr/>
        </p:nvCxnSpPr>
        <p:spPr>
          <a:xfrm rot="10800000" flipH="1">
            <a:off x="13175925" y="3041225"/>
            <a:ext cx="3390900" cy="19200"/>
          </a:xfrm>
          <a:prstGeom prst="straightConnector1">
            <a:avLst/>
          </a:prstGeom>
          <a:noFill/>
          <a:ln w="28575" cap="flat" cmpd="sng">
            <a:solidFill>
              <a:srgbClr val="F7E95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5" name="Google Shape;395;g3d9a8fab2c4_0_0"/>
          <p:cNvSpPr txBox="1"/>
          <p:nvPr/>
        </p:nvSpPr>
        <p:spPr>
          <a:xfrm>
            <a:off x="1749975" y="3322825"/>
            <a:ext cx="5013300" cy="60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Africana Studies</a:t>
            </a:r>
            <a:endParaRPr sz="2800">
              <a:solidFill>
                <a:srgbClr val="201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Judaica Studies</a:t>
            </a:r>
            <a:endParaRPr sz="2800">
              <a:solidFill>
                <a:srgbClr val="201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Women Studies</a:t>
            </a:r>
            <a:endParaRPr sz="2800">
              <a:solidFill>
                <a:srgbClr val="201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Gender Studies</a:t>
            </a:r>
            <a:endParaRPr sz="2800">
              <a:solidFill>
                <a:srgbClr val="201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Postcolonialism</a:t>
            </a:r>
            <a:endParaRPr sz="2800">
              <a:solidFill>
                <a:srgbClr val="201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LGBTQIA+ Studies</a:t>
            </a:r>
            <a:endParaRPr sz="2800">
              <a:solidFill>
                <a:srgbClr val="201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Islam Studies</a:t>
            </a:r>
            <a:endParaRPr sz="2800">
              <a:solidFill>
                <a:srgbClr val="201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Afropean</a:t>
            </a:r>
            <a:endParaRPr sz="2800">
              <a:solidFill>
                <a:srgbClr val="201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Francophone Studies</a:t>
            </a:r>
            <a:endParaRPr sz="2800">
              <a:solidFill>
                <a:srgbClr val="201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Haiti</a:t>
            </a:r>
            <a:endParaRPr sz="2800">
              <a:solidFill>
                <a:srgbClr val="201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Maghreb</a:t>
            </a:r>
            <a:endParaRPr sz="2800">
              <a:solidFill>
                <a:srgbClr val="201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20124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6" name="Google Shape;396;g3d9a8fab2c4_0_0"/>
          <p:cNvSpPr txBox="1"/>
          <p:nvPr/>
        </p:nvSpPr>
        <p:spPr>
          <a:xfrm>
            <a:off x="6882325" y="3176600"/>
            <a:ext cx="5198100" cy="60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Black culture Studies</a:t>
            </a:r>
            <a:endParaRPr sz="2800">
              <a:solidFill>
                <a:srgbClr val="201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Diversity, Equity, Inclusion</a:t>
            </a:r>
            <a:endParaRPr sz="2800">
              <a:solidFill>
                <a:srgbClr val="201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Foreign belles lettres authors </a:t>
            </a:r>
            <a:endParaRPr sz="2800">
              <a:solidFill>
                <a:srgbClr val="201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LGBTQ </a:t>
            </a:r>
            <a:endParaRPr sz="2800">
              <a:solidFill>
                <a:srgbClr val="201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Gender Studies</a:t>
            </a:r>
            <a:endParaRPr sz="2800">
              <a:solidFill>
                <a:srgbClr val="201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Immigration/Migration </a:t>
            </a:r>
            <a:endParaRPr sz="2800">
              <a:solidFill>
                <a:srgbClr val="201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Indigenous Peoples</a:t>
            </a:r>
            <a:endParaRPr sz="2800">
              <a:solidFill>
                <a:srgbClr val="201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Islamophobia</a:t>
            </a:r>
            <a:endParaRPr sz="2800">
              <a:solidFill>
                <a:srgbClr val="201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Postcolonial/Decolonization </a:t>
            </a:r>
            <a:endParaRPr sz="2800">
              <a:solidFill>
                <a:srgbClr val="201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Racism</a:t>
            </a:r>
            <a:endParaRPr sz="2800">
              <a:solidFill>
                <a:srgbClr val="201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Antisemitism</a:t>
            </a:r>
            <a:endParaRPr sz="2800">
              <a:solidFill>
                <a:srgbClr val="201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Political Extremism</a:t>
            </a:r>
            <a:endParaRPr sz="2800">
              <a:solidFill>
                <a:srgbClr val="20124D"/>
              </a:solidFill>
            </a:endParaRPr>
          </a:p>
        </p:txBody>
      </p:sp>
      <p:sp>
        <p:nvSpPr>
          <p:cNvPr id="397" name="Google Shape;397;g3d9a8fab2c4_0_0"/>
          <p:cNvSpPr txBox="1"/>
          <p:nvPr/>
        </p:nvSpPr>
        <p:spPr>
          <a:xfrm>
            <a:off x="12490425" y="3429000"/>
            <a:ext cx="4761900" cy="3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Culture</a:t>
            </a:r>
            <a:endParaRPr sz="2800">
              <a:solidFill>
                <a:srgbClr val="201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Émigré literature</a:t>
            </a:r>
            <a:endParaRPr sz="2800">
              <a:solidFill>
                <a:srgbClr val="201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Ethnic studies/Ethnology</a:t>
            </a:r>
            <a:endParaRPr sz="2800">
              <a:solidFill>
                <a:srgbClr val="201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Islamic Studies</a:t>
            </a:r>
            <a:endParaRPr sz="2800">
              <a:solidFill>
                <a:srgbClr val="201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Jewish Studies</a:t>
            </a:r>
            <a:endParaRPr sz="2800">
              <a:solidFill>
                <a:srgbClr val="201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LGBTQ+ </a:t>
            </a:r>
            <a:endParaRPr sz="2800">
              <a:solidFill>
                <a:srgbClr val="201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Women’s Studies</a:t>
            </a:r>
            <a:endParaRPr sz="2800">
              <a:solidFill>
                <a:srgbClr val="20124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F"/>
        </a:solid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2" name="Google Shape;402;g3d36d66da10_0_114"/>
          <p:cNvGrpSpPr/>
          <p:nvPr/>
        </p:nvGrpSpPr>
        <p:grpSpPr>
          <a:xfrm>
            <a:off x="12999860" y="-253158"/>
            <a:ext cx="5288702" cy="1624766"/>
            <a:chOff x="0" y="-66675"/>
            <a:chExt cx="1392900" cy="427919"/>
          </a:xfrm>
        </p:grpSpPr>
        <p:sp>
          <p:nvSpPr>
            <p:cNvPr id="403" name="Google Shape;403;g3d36d66da10_0_114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D4BBD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4" name="Google Shape;404;g3d36d66da10_0_114"/>
            <p:cNvSpPr txBox="1"/>
            <p:nvPr/>
          </p:nvSpPr>
          <p:spPr>
            <a:xfrm>
              <a:off x="0" y="-66675"/>
              <a:ext cx="13929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5" name="Google Shape;405;g3d36d66da10_0_114"/>
          <p:cNvGrpSpPr/>
          <p:nvPr/>
        </p:nvGrpSpPr>
        <p:grpSpPr>
          <a:xfrm>
            <a:off x="7711720" y="-253158"/>
            <a:ext cx="5288702" cy="1624766"/>
            <a:chOff x="0" y="-66675"/>
            <a:chExt cx="1392900" cy="427919"/>
          </a:xfrm>
        </p:grpSpPr>
        <p:sp>
          <p:nvSpPr>
            <p:cNvPr id="406" name="Google Shape;406;g3d36d66da10_0_114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B8A0C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7" name="Google Shape;407;g3d36d66da10_0_114"/>
            <p:cNvSpPr txBox="1"/>
            <p:nvPr/>
          </p:nvSpPr>
          <p:spPr>
            <a:xfrm>
              <a:off x="0" y="-66675"/>
              <a:ext cx="13929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8" name="Google Shape;408;g3d36d66da10_0_114"/>
          <p:cNvGrpSpPr/>
          <p:nvPr/>
        </p:nvGrpSpPr>
        <p:grpSpPr>
          <a:xfrm>
            <a:off x="0" y="-253158"/>
            <a:ext cx="7711770" cy="1624766"/>
            <a:chOff x="0" y="-66675"/>
            <a:chExt cx="2031070" cy="427919"/>
          </a:xfrm>
        </p:grpSpPr>
        <p:sp>
          <p:nvSpPr>
            <p:cNvPr id="409" name="Google Shape;409;g3d36d66da10_0_114"/>
            <p:cNvSpPr/>
            <p:nvPr/>
          </p:nvSpPr>
          <p:spPr>
            <a:xfrm>
              <a:off x="0" y="0"/>
              <a:ext cx="2031070" cy="361244"/>
            </a:xfrm>
            <a:custGeom>
              <a:avLst/>
              <a:gdLst/>
              <a:ahLst/>
              <a:cxnLst/>
              <a:rect l="l" t="t" r="r" b="b"/>
              <a:pathLst>
                <a:path w="2031070" h="361244" extrusionOk="0">
                  <a:moveTo>
                    <a:pt x="0" y="0"/>
                  </a:moveTo>
                  <a:lnTo>
                    <a:pt x="2031070" y="0"/>
                  </a:lnTo>
                  <a:lnTo>
                    <a:pt x="2031070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5E376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" name="Google Shape;410;g3d36d66da10_0_114"/>
            <p:cNvSpPr txBox="1"/>
            <p:nvPr/>
          </p:nvSpPr>
          <p:spPr>
            <a:xfrm>
              <a:off x="0" y="-66675"/>
              <a:ext cx="20310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1" name="Google Shape;411;g3d36d66da10_0_114"/>
          <p:cNvSpPr txBox="1"/>
          <p:nvPr/>
        </p:nvSpPr>
        <p:spPr>
          <a:xfrm>
            <a:off x="1023000" y="3628950"/>
            <a:ext cx="16242000" cy="30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1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</a:pPr>
            <a:r>
              <a:rPr lang="en-US" sz="12000" b="1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Vendor/Customer Relationship</a:t>
            </a:r>
            <a:endParaRPr sz="120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412" name="Google Shape;412;g3d36d66da10_0_114"/>
          <p:cNvGrpSpPr/>
          <p:nvPr/>
        </p:nvGrpSpPr>
        <p:grpSpPr>
          <a:xfrm>
            <a:off x="12999585" y="8662242"/>
            <a:ext cx="5288702" cy="1624766"/>
            <a:chOff x="0" y="-66675"/>
            <a:chExt cx="1392900" cy="427919"/>
          </a:xfrm>
        </p:grpSpPr>
        <p:sp>
          <p:nvSpPr>
            <p:cNvPr id="413" name="Google Shape;413;g3d36d66da10_0_114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D4BBD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4" name="Google Shape;414;g3d36d66da10_0_114"/>
            <p:cNvSpPr txBox="1"/>
            <p:nvPr/>
          </p:nvSpPr>
          <p:spPr>
            <a:xfrm>
              <a:off x="0" y="-66675"/>
              <a:ext cx="13929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5" name="Google Shape;415;g3d36d66da10_0_114"/>
          <p:cNvGrpSpPr/>
          <p:nvPr/>
        </p:nvGrpSpPr>
        <p:grpSpPr>
          <a:xfrm>
            <a:off x="7711445" y="8662242"/>
            <a:ext cx="5288702" cy="1624766"/>
            <a:chOff x="0" y="-66675"/>
            <a:chExt cx="1392900" cy="427919"/>
          </a:xfrm>
        </p:grpSpPr>
        <p:sp>
          <p:nvSpPr>
            <p:cNvPr id="416" name="Google Shape;416;g3d36d66da10_0_114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B8A0C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7" name="Google Shape;417;g3d36d66da10_0_114"/>
            <p:cNvSpPr txBox="1"/>
            <p:nvPr/>
          </p:nvSpPr>
          <p:spPr>
            <a:xfrm>
              <a:off x="0" y="-66675"/>
              <a:ext cx="13929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8" name="Google Shape;418;g3d36d66da10_0_114"/>
          <p:cNvGrpSpPr/>
          <p:nvPr/>
        </p:nvGrpSpPr>
        <p:grpSpPr>
          <a:xfrm>
            <a:off x="-275" y="8662242"/>
            <a:ext cx="7711770" cy="1624766"/>
            <a:chOff x="0" y="-66675"/>
            <a:chExt cx="2031070" cy="427919"/>
          </a:xfrm>
        </p:grpSpPr>
        <p:sp>
          <p:nvSpPr>
            <p:cNvPr id="419" name="Google Shape;419;g3d36d66da10_0_114"/>
            <p:cNvSpPr/>
            <p:nvPr/>
          </p:nvSpPr>
          <p:spPr>
            <a:xfrm>
              <a:off x="0" y="0"/>
              <a:ext cx="2031070" cy="361244"/>
            </a:xfrm>
            <a:custGeom>
              <a:avLst/>
              <a:gdLst/>
              <a:ahLst/>
              <a:cxnLst/>
              <a:rect l="l" t="t" r="r" b="b"/>
              <a:pathLst>
                <a:path w="2031070" h="361244" extrusionOk="0">
                  <a:moveTo>
                    <a:pt x="0" y="0"/>
                  </a:moveTo>
                  <a:lnTo>
                    <a:pt x="2031070" y="0"/>
                  </a:lnTo>
                  <a:lnTo>
                    <a:pt x="2031070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5E376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" name="Google Shape;420;g3d36d66da10_0_114"/>
            <p:cNvSpPr txBox="1"/>
            <p:nvPr/>
          </p:nvSpPr>
          <p:spPr>
            <a:xfrm>
              <a:off x="0" y="-66675"/>
              <a:ext cx="20310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F"/>
        </a:solidFill>
        <a:effectLst/>
      </p:bgPr>
    </p:bg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5" name="Google Shape;425;g3d36d66da10_0_100"/>
          <p:cNvGrpSpPr/>
          <p:nvPr/>
        </p:nvGrpSpPr>
        <p:grpSpPr>
          <a:xfrm rot="5400000">
            <a:off x="-1831976" y="6830828"/>
            <a:ext cx="5288702" cy="1624766"/>
            <a:chOff x="0" y="-66675"/>
            <a:chExt cx="1392900" cy="427919"/>
          </a:xfrm>
        </p:grpSpPr>
        <p:sp>
          <p:nvSpPr>
            <p:cNvPr id="426" name="Google Shape;426;g3d36d66da10_0_100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D4BBD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7" name="Google Shape;427;g3d36d66da10_0_100"/>
            <p:cNvSpPr txBox="1"/>
            <p:nvPr/>
          </p:nvSpPr>
          <p:spPr>
            <a:xfrm>
              <a:off x="0" y="-66675"/>
              <a:ext cx="13929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8" name="Google Shape;428;g3d36d66da10_0_100"/>
          <p:cNvGrpSpPr/>
          <p:nvPr/>
        </p:nvGrpSpPr>
        <p:grpSpPr>
          <a:xfrm rot="5400000">
            <a:off x="-1831976" y="4130960"/>
            <a:ext cx="5288702" cy="1624766"/>
            <a:chOff x="0" y="-66675"/>
            <a:chExt cx="1392900" cy="427919"/>
          </a:xfrm>
        </p:grpSpPr>
        <p:sp>
          <p:nvSpPr>
            <p:cNvPr id="429" name="Google Shape;429;g3d36d66da10_0_100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F7E95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" name="Google Shape;430;g3d36d66da10_0_100"/>
            <p:cNvSpPr txBox="1"/>
            <p:nvPr/>
          </p:nvSpPr>
          <p:spPr>
            <a:xfrm>
              <a:off x="0" y="-66675"/>
              <a:ext cx="13929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1" name="Google Shape;431;g3d36d66da10_0_100"/>
          <p:cNvGrpSpPr/>
          <p:nvPr/>
        </p:nvGrpSpPr>
        <p:grpSpPr>
          <a:xfrm rot="5400000">
            <a:off x="-1831976" y="488601"/>
            <a:ext cx="5288702" cy="1624766"/>
            <a:chOff x="0" y="-66675"/>
            <a:chExt cx="1392900" cy="427919"/>
          </a:xfrm>
        </p:grpSpPr>
        <p:sp>
          <p:nvSpPr>
            <p:cNvPr id="432" name="Google Shape;432;g3d36d66da10_0_100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D4BBD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3" name="Google Shape;433;g3d36d66da10_0_100"/>
            <p:cNvSpPr txBox="1"/>
            <p:nvPr/>
          </p:nvSpPr>
          <p:spPr>
            <a:xfrm>
              <a:off x="0" y="-66675"/>
              <a:ext cx="13929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4" name="Google Shape;434;g3d36d66da10_0_100"/>
          <p:cNvSpPr txBox="1"/>
          <p:nvPr/>
        </p:nvSpPr>
        <p:spPr>
          <a:xfrm>
            <a:off x="1901103" y="693625"/>
            <a:ext cx="15243900" cy="22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1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Getting and Discovering DEI Materials – It’s a Two-way Street</a:t>
            </a:r>
            <a:endParaRPr sz="6000" b="1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81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endParaRPr sz="6000" b="1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5" name="Google Shape;435;g3d36d66da10_0_100"/>
          <p:cNvSpPr txBox="1"/>
          <p:nvPr/>
        </p:nvSpPr>
        <p:spPr>
          <a:xfrm>
            <a:off x="2647200" y="2828765"/>
            <a:ext cx="13949100" cy="64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Vendors</a:t>
            </a:r>
            <a:r>
              <a:rPr lang="en-US" sz="4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 want feedback from their customers</a:t>
            </a:r>
            <a:r>
              <a:rPr lang="en-US" sz="4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!</a:t>
            </a:r>
            <a:r>
              <a:rPr lang="en-US" sz="4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4000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○"/>
            </a:pP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Database changes</a:t>
            </a:r>
            <a:endParaRPr sz="3000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○"/>
            </a:pP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Approval plan structure</a:t>
            </a:r>
            <a:endParaRPr sz="3000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○"/>
            </a:pP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Depth and breadth of content</a:t>
            </a:r>
            <a:endParaRPr sz="3000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○"/>
            </a:pP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Topics to target</a:t>
            </a:r>
            <a:endParaRPr sz="3000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○"/>
            </a:pP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Category suggestions </a:t>
            </a:r>
            <a:endParaRPr sz="3000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F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g3d3c4c8aae6_1_0"/>
          <p:cNvGrpSpPr/>
          <p:nvPr/>
        </p:nvGrpSpPr>
        <p:grpSpPr>
          <a:xfrm>
            <a:off x="12999860" y="-253158"/>
            <a:ext cx="5288702" cy="1624766"/>
            <a:chOff x="0" y="-66675"/>
            <a:chExt cx="1392900" cy="427919"/>
          </a:xfrm>
        </p:grpSpPr>
        <p:sp>
          <p:nvSpPr>
            <p:cNvPr id="103" name="Google Shape;103;g3d3c4c8aae6_1_0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D4BBD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Google Shape;104;g3d3c4c8aae6_1_0"/>
            <p:cNvSpPr txBox="1"/>
            <p:nvPr/>
          </p:nvSpPr>
          <p:spPr>
            <a:xfrm>
              <a:off x="0" y="-66675"/>
              <a:ext cx="13929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" name="Google Shape;105;g3d3c4c8aae6_1_0"/>
          <p:cNvGrpSpPr/>
          <p:nvPr/>
        </p:nvGrpSpPr>
        <p:grpSpPr>
          <a:xfrm>
            <a:off x="7711720" y="-253158"/>
            <a:ext cx="5288702" cy="1624766"/>
            <a:chOff x="0" y="-66675"/>
            <a:chExt cx="1392900" cy="427919"/>
          </a:xfrm>
        </p:grpSpPr>
        <p:sp>
          <p:nvSpPr>
            <p:cNvPr id="106" name="Google Shape;106;g3d3c4c8aae6_1_0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B8A0C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Google Shape;107;g3d3c4c8aae6_1_0"/>
            <p:cNvSpPr txBox="1"/>
            <p:nvPr/>
          </p:nvSpPr>
          <p:spPr>
            <a:xfrm>
              <a:off x="0" y="-66675"/>
              <a:ext cx="13929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" name="Google Shape;108;g3d3c4c8aae6_1_0"/>
          <p:cNvGrpSpPr/>
          <p:nvPr/>
        </p:nvGrpSpPr>
        <p:grpSpPr>
          <a:xfrm>
            <a:off x="0" y="-253158"/>
            <a:ext cx="7711770" cy="1624766"/>
            <a:chOff x="0" y="-66675"/>
            <a:chExt cx="2031070" cy="427919"/>
          </a:xfrm>
        </p:grpSpPr>
        <p:sp>
          <p:nvSpPr>
            <p:cNvPr id="109" name="Google Shape;109;g3d3c4c8aae6_1_0"/>
            <p:cNvSpPr/>
            <p:nvPr/>
          </p:nvSpPr>
          <p:spPr>
            <a:xfrm>
              <a:off x="0" y="0"/>
              <a:ext cx="2031070" cy="361244"/>
            </a:xfrm>
            <a:custGeom>
              <a:avLst/>
              <a:gdLst/>
              <a:ahLst/>
              <a:cxnLst/>
              <a:rect l="l" t="t" r="r" b="b"/>
              <a:pathLst>
                <a:path w="2031070" h="361244" extrusionOk="0">
                  <a:moveTo>
                    <a:pt x="0" y="0"/>
                  </a:moveTo>
                  <a:lnTo>
                    <a:pt x="2031070" y="0"/>
                  </a:lnTo>
                  <a:lnTo>
                    <a:pt x="2031070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5E376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Google Shape;110;g3d3c4c8aae6_1_0"/>
            <p:cNvSpPr txBox="1"/>
            <p:nvPr/>
          </p:nvSpPr>
          <p:spPr>
            <a:xfrm>
              <a:off x="0" y="-66675"/>
              <a:ext cx="20310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" name="Google Shape;111;g3d3c4c8aae6_1_0"/>
          <p:cNvSpPr txBox="1"/>
          <p:nvPr/>
        </p:nvSpPr>
        <p:spPr>
          <a:xfrm>
            <a:off x="457200" y="4259575"/>
            <a:ext cx="17030700" cy="15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1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</a:pPr>
            <a:r>
              <a:rPr lang="en-US" sz="12000" b="1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Introduction</a:t>
            </a:r>
            <a:endParaRPr sz="120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12" name="Google Shape;112;g3d3c4c8aae6_1_0"/>
          <p:cNvGrpSpPr/>
          <p:nvPr/>
        </p:nvGrpSpPr>
        <p:grpSpPr>
          <a:xfrm>
            <a:off x="12999585" y="8662242"/>
            <a:ext cx="5288702" cy="1624766"/>
            <a:chOff x="0" y="-66675"/>
            <a:chExt cx="1392900" cy="427919"/>
          </a:xfrm>
        </p:grpSpPr>
        <p:sp>
          <p:nvSpPr>
            <p:cNvPr id="113" name="Google Shape;113;g3d3c4c8aae6_1_0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D4BBD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Google Shape;114;g3d3c4c8aae6_1_0"/>
            <p:cNvSpPr txBox="1"/>
            <p:nvPr/>
          </p:nvSpPr>
          <p:spPr>
            <a:xfrm>
              <a:off x="0" y="-66675"/>
              <a:ext cx="13929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5" name="Google Shape;115;g3d3c4c8aae6_1_0"/>
          <p:cNvGrpSpPr/>
          <p:nvPr/>
        </p:nvGrpSpPr>
        <p:grpSpPr>
          <a:xfrm>
            <a:off x="7711445" y="8662242"/>
            <a:ext cx="5288702" cy="1624766"/>
            <a:chOff x="0" y="-66675"/>
            <a:chExt cx="1392900" cy="427919"/>
          </a:xfrm>
        </p:grpSpPr>
        <p:sp>
          <p:nvSpPr>
            <p:cNvPr id="116" name="Google Shape;116;g3d3c4c8aae6_1_0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B8A0C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Google Shape;117;g3d3c4c8aae6_1_0"/>
            <p:cNvSpPr txBox="1"/>
            <p:nvPr/>
          </p:nvSpPr>
          <p:spPr>
            <a:xfrm>
              <a:off x="0" y="-66675"/>
              <a:ext cx="13929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8" name="Google Shape;118;g3d3c4c8aae6_1_0"/>
          <p:cNvGrpSpPr/>
          <p:nvPr/>
        </p:nvGrpSpPr>
        <p:grpSpPr>
          <a:xfrm>
            <a:off x="-275" y="8662242"/>
            <a:ext cx="7711770" cy="1624766"/>
            <a:chOff x="0" y="-66675"/>
            <a:chExt cx="2031070" cy="427919"/>
          </a:xfrm>
        </p:grpSpPr>
        <p:sp>
          <p:nvSpPr>
            <p:cNvPr id="119" name="Google Shape;119;g3d3c4c8aae6_1_0"/>
            <p:cNvSpPr/>
            <p:nvPr/>
          </p:nvSpPr>
          <p:spPr>
            <a:xfrm>
              <a:off x="0" y="0"/>
              <a:ext cx="2031070" cy="361244"/>
            </a:xfrm>
            <a:custGeom>
              <a:avLst/>
              <a:gdLst/>
              <a:ahLst/>
              <a:cxnLst/>
              <a:rect l="l" t="t" r="r" b="b"/>
              <a:pathLst>
                <a:path w="2031070" h="361244" extrusionOk="0">
                  <a:moveTo>
                    <a:pt x="0" y="0"/>
                  </a:moveTo>
                  <a:lnTo>
                    <a:pt x="2031070" y="0"/>
                  </a:lnTo>
                  <a:lnTo>
                    <a:pt x="2031070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5E376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Google Shape;120;g3d3c4c8aae6_1_0"/>
            <p:cNvSpPr txBox="1"/>
            <p:nvPr/>
          </p:nvSpPr>
          <p:spPr>
            <a:xfrm>
              <a:off x="0" y="-66675"/>
              <a:ext cx="20310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F"/>
        </a:solid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" name="Google Shape;440;g3d36d66da10_0_127"/>
          <p:cNvGrpSpPr/>
          <p:nvPr/>
        </p:nvGrpSpPr>
        <p:grpSpPr>
          <a:xfrm>
            <a:off x="12999860" y="-253158"/>
            <a:ext cx="5288702" cy="1624766"/>
            <a:chOff x="0" y="-66675"/>
            <a:chExt cx="1392900" cy="427919"/>
          </a:xfrm>
        </p:grpSpPr>
        <p:sp>
          <p:nvSpPr>
            <p:cNvPr id="441" name="Google Shape;441;g3d36d66da10_0_127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D4BBD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" name="Google Shape;442;g3d36d66da10_0_127"/>
            <p:cNvSpPr txBox="1"/>
            <p:nvPr/>
          </p:nvSpPr>
          <p:spPr>
            <a:xfrm>
              <a:off x="0" y="-66675"/>
              <a:ext cx="13929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3" name="Google Shape;443;g3d36d66da10_0_127"/>
          <p:cNvGrpSpPr/>
          <p:nvPr/>
        </p:nvGrpSpPr>
        <p:grpSpPr>
          <a:xfrm>
            <a:off x="7711720" y="-253158"/>
            <a:ext cx="5288702" cy="1624766"/>
            <a:chOff x="0" y="-66675"/>
            <a:chExt cx="1392900" cy="427919"/>
          </a:xfrm>
        </p:grpSpPr>
        <p:sp>
          <p:nvSpPr>
            <p:cNvPr id="444" name="Google Shape;444;g3d36d66da10_0_127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B8A0C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" name="Google Shape;445;g3d36d66da10_0_127"/>
            <p:cNvSpPr txBox="1"/>
            <p:nvPr/>
          </p:nvSpPr>
          <p:spPr>
            <a:xfrm>
              <a:off x="0" y="-66675"/>
              <a:ext cx="13929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6" name="Google Shape;446;g3d36d66da10_0_127"/>
          <p:cNvGrpSpPr/>
          <p:nvPr/>
        </p:nvGrpSpPr>
        <p:grpSpPr>
          <a:xfrm>
            <a:off x="0" y="-253158"/>
            <a:ext cx="7711770" cy="1624766"/>
            <a:chOff x="0" y="-66675"/>
            <a:chExt cx="2031070" cy="427919"/>
          </a:xfrm>
        </p:grpSpPr>
        <p:sp>
          <p:nvSpPr>
            <p:cNvPr id="447" name="Google Shape;447;g3d36d66da10_0_127"/>
            <p:cNvSpPr/>
            <p:nvPr/>
          </p:nvSpPr>
          <p:spPr>
            <a:xfrm>
              <a:off x="0" y="0"/>
              <a:ext cx="2031070" cy="361244"/>
            </a:xfrm>
            <a:custGeom>
              <a:avLst/>
              <a:gdLst/>
              <a:ahLst/>
              <a:cxnLst/>
              <a:rect l="l" t="t" r="r" b="b"/>
              <a:pathLst>
                <a:path w="2031070" h="361244" extrusionOk="0">
                  <a:moveTo>
                    <a:pt x="0" y="0"/>
                  </a:moveTo>
                  <a:lnTo>
                    <a:pt x="2031070" y="0"/>
                  </a:lnTo>
                  <a:lnTo>
                    <a:pt x="2031070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5E376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" name="Google Shape;448;g3d36d66da10_0_127"/>
            <p:cNvSpPr txBox="1"/>
            <p:nvPr/>
          </p:nvSpPr>
          <p:spPr>
            <a:xfrm>
              <a:off x="0" y="-66675"/>
              <a:ext cx="20310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9" name="Google Shape;449;g3d36d66da10_0_127"/>
          <p:cNvSpPr txBox="1"/>
          <p:nvPr/>
        </p:nvSpPr>
        <p:spPr>
          <a:xfrm>
            <a:off x="2724300" y="3849075"/>
            <a:ext cx="12839400" cy="30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1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</a:pPr>
            <a:r>
              <a:rPr lang="en-US" sz="12000" b="1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Questions? </a:t>
            </a:r>
            <a:endParaRPr sz="12000" b="1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81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</a:pPr>
            <a:r>
              <a:rPr lang="en-US" sz="12000" b="1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Let’s discuss!</a:t>
            </a:r>
            <a:endParaRPr sz="12000" b="1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450" name="Google Shape;450;g3d36d66da10_0_127"/>
          <p:cNvGrpSpPr/>
          <p:nvPr/>
        </p:nvGrpSpPr>
        <p:grpSpPr>
          <a:xfrm>
            <a:off x="12999585" y="8662242"/>
            <a:ext cx="5288702" cy="1624766"/>
            <a:chOff x="0" y="-66675"/>
            <a:chExt cx="1392900" cy="427919"/>
          </a:xfrm>
        </p:grpSpPr>
        <p:sp>
          <p:nvSpPr>
            <p:cNvPr id="451" name="Google Shape;451;g3d36d66da10_0_127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D4BBD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" name="Google Shape;452;g3d36d66da10_0_127"/>
            <p:cNvSpPr txBox="1"/>
            <p:nvPr/>
          </p:nvSpPr>
          <p:spPr>
            <a:xfrm>
              <a:off x="0" y="-66675"/>
              <a:ext cx="13929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3" name="Google Shape;453;g3d36d66da10_0_127"/>
          <p:cNvGrpSpPr/>
          <p:nvPr/>
        </p:nvGrpSpPr>
        <p:grpSpPr>
          <a:xfrm>
            <a:off x="7711445" y="8662242"/>
            <a:ext cx="5288702" cy="1624766"/>
            <a:chOff x="0" y="-66675"/>
            <a:chExt cx="1392900" cy="427919"/>
          </a:xfrm>
        </p:grpSpPr>
        <p:sp>
          <p:nvSpPr>
            <p:cNvPr id="454" name="Google Shape;454;g3d36d66da10_0_127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B8A0C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" name="Google Shape;455;g3d36d66da10_0_127"/>
            <p:cNvSpPr txBox="1"/>
            <p:nvPr/>
          </p:nvSpPr>
          <p:spPr>
            <a:xfrm>
              <a:off x="0" y="-66675"/>
              <a:ext cx="13929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6" name="Google Shape;456;g3d36d66da10_0_127"/>
          <p:cNvGrpSpPr/>
          <p:nvPr/>
        </p:nvGrpSpPr>
        <p:grpSpPr>
          <a:xfrm>
            <a:off x="-275" y="8662242"/>
            <a:ext cx="7711770" cy="1624766"/>
            <a:chOff x="0" y="-66675"/>
            <a:chExt cx="2031070" cy="427919"/>
          </a:xfrm>
        </p:grpSpPr>
        <p:sp>
          <p:nvSpPr>
            <p:cNvPr id="457" name="Google Shape;457;g3d36d66da10_0_127"/>
            <p:cNvSpPr/>
            <p:nvPr/>
          </p:nvSpPr>
          <p:spPr>
            <a:xfrm>
              <a:off x="0" y="0"/>
              <a:ext cx="2031070" cy="361244"/>
            </a:xfrm>
            <a:custGeom>
              <a:avLst/>
              <a:gdLst/>
              <a:ahLst/>
              <a:cxnLst/>
              <a:rect l="l" t="t" r="r" b="b"/>
              <a:pathLst>
                <a:path w="2031070" h="361244" extrusionOk="0">
                  <a:moveTo>
                    <a:pt x="0" y="0"/>
                  </a:moveTo>
                  <a:lnTo>
                    <a:pt x="2031070" y="0"/>
                  </a:lnTo>
                  <a:lnTo>
                    <a:pt x="2031070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5E376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" name="Google Shape;458;g3d36d66da10_0_127"/>
            <p:cNvSpPr txBox="1"/>
            <p:nvPr/>
          </p:nvSpPr>
          <p:spPr>
            <a:xfrm>
              <a:off x="0" y="-66675"/>
              <a:ext cx="20310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F"/>
        </a:solidFill>
        <a:effectLst/>
      </p:bgPr>
    </p:bg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3" name="Google Shape;463;g3d36d66da10_0_45"/>
          <p:cNvGrpSpPr/>
          <p:nvPr/>
        </p:nvGrpSpPr>
        <p:grpSpPr>
          <a:xfrm>
            <a:off x="12999860" y="-253158"/>
            <a:ext cx="5288702" cy="1624766"/>
            <a:chOff x="0" y="-66675"/>
            <a:chExt cx="1392900" cy="427919"/>
          </a:xfrm>
        </p:grpSpPr>
        <p:sp>
          <p:nvSpPr>
            <p:cNvPr id="464" name="Google Shape;464;g3d36d66da10_0_45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D4BBD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" name="Google Shape;465;g3d36d66da10_0_45"/>
            <p:cNvSpPr txBox="1"/>
            <p:nvPr/>
          </p:nvSpPr>
          <p:spPr>
            <a:xfrm>
              <a:off x="0" y="-66675"/>
              <a:ext cx="13929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6" name="Google Shape;466;g3d36d66da10_0_45"/>
          <p:cNvGrpSpPr/>
          <p:nvPr/>
        </p:nvGrpSpPr>
        <p:grpSpPr>
          <a:xfrm>
            <a:off x="7711720" y="-253158"/>
            <a:ext cx="5288702" cy="1624766"/>
            <a:chOff x="0" y="-66675"/>
            <a:chExt cx="1392900" cy="427919"/>
          </a:xfrm>
        </p:grpSpPr>
        <p:sp>
          <p:nvSpPr>
            <p:cNvPr id="467" name="Google Shape;467;g3d36d66da10_0_45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B8A0C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" name="Google Shape;468;g3d36d66da10_0_45"/>
            <p:cNvSpPr txBox="1"/>
            <p:nvPr/>
          </p:nvSpPr>
          <p:spPr>
            <a:xfrm>
              <a:off x="0" y="-66675"/>
              <a:ext cx="13929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9" name="Google Shape;469;g3d36d66da10_0_45"/>
          <p:cNvGrpSpPr/>
          <p:nvPr/>
        </p:nvGrpSpPr>
        <p:grpSpPr>
          <a:xfrm>
            <a:off x="0" y="-253158"/>
            <a:ext cx="7711770" cy="1624766"/>
            <a:chOff x="0" y="-66675"/>
            <a:chExt cx="2031070" cy="427919"/>
          </a:xfrm>
        </p:grpSpPr>
        <p:sp>
          <p:nvSpPr>
            <p:cNvPr id="470" name="Google Shape;470;g3d36d66da10_0_45"/>
            <p:cNvSpPr/>
            <p:nvPr/>
          </p:nvSpPr>
          <p:spPr>
            <a:xfrm>
              <a:off x="0" y="0"/>
              <a:ext cx="2031070" cy="361244"/>
            </a:xfrm>
            <a:custGeom>
              <a:avLst/>
              <a:gdLst/>
              <a:ahLst/>
              <a:cxnLst/>
              <a:rect l="l" t="t" r="r" b="b"/>
              <a:pathLst>
                <a:path w="2031070" h="361244" extrusionOk="0">
                  <a:moveTo>
                    <a:pt x="0" y="0"/>
                  </a:moveTo>
                  <a:lnTo>
                    <a:pt x="2031070" y="0"/>
                  </a:lnTo>
                  <a:lnTo>
                    <a:pt x="2031070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5E376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" name="Google Shape;471;g3d36d66da10_0_45"/>
            <p:cNvSpPr txBox="1"/>
            <p:nvPr/>
          </p:nvSpPr>
          <p:spPr>
            <a:xfrm>
              <a:off x="0" y="-66675"/>
              <a:ext cx="20310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2" name="Google Shape;472;g3d36d66da10_0_45"/>
          <p:cNvSpPr txBox="1"/>
          <p:nvPr/>
        </p:nvSpPr>
        <p:spPr>
          <a:xfrm>
            <a:off x="4490400" y="2168038"/>
            <a:ext cx="93072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81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1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Thank you</a:t>
            </a:r>
            <a:endParaRPr sz="100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3" name="Google Shape;473;g3d36d66da10_0_45"/>
          <p:cNvSpPr txBox="1"/>
          <p:nvPr/>
        </p:nvSpPr>
        <p:spPr>
          <a:xfrm>
            <a:off x="1405950" y="4950500"/>
            <a:ext cx="15476100" cy="33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75"/>
              <a:buFont typeface="Arial"/>
              <a:buNone/>
            </a:pPr>
            <a:r>
              <a:rPr lang="en-US" sz="4375" b="1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Contact us:</a:t>
            </a:r>
            <a:endParaRPr sz="4375" b="1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75"/>
              <a:buFont typeface="Arial"/>
              <a:buNone/>
            </a:pPr>
            <a:r>
              <a:rPr lang="en-US" sz="3000" b="1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Brian Vetruba </a:t>
            </a: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| University of Minnesota | </a:t>
            </a:r>
            <a:r>
              <a:rPr lang="en-US" sz="3000" i="0" u="sng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bvetruba@umn.edu</a:t>
            </a:r>
            <a:r>
              <a:rPr lang="en-US" sz="3000" i="0" u="sng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3000" i="0" u="sng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75"/>
              <a:buFont typeface="Arial"/>
              <a:buNone/>
            </a:pPr>
            <a:r>
              <a:rPr lang="en-US" sz="3000" b="1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Sarah Hoke</a:t>
            </a: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 | Harvard University |</a:t>
            </a:r>
            <a:r>
              <a:rPr lang="en-US" sz="3000" u="sng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sarah_hoke@fas.harvard.edu</a:t>
            </a:r>
            <a:r>
              <a:rPr lang="en-US" sz="3000" i="0" u="sng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3000" i="0" u="sng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75"/>
              <a:buFont typeface="Arial"/>
              <a:buNone/>
            </a:pPr>
            <a:r>
              <a:rPr lang="en-US" sz="3000" b="1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Paloma Barraza </a:t>
            </a: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| University of Minnesota | </a:t>
            </a:r>
            <a:r>
              <a:rPr lang="en-US" sz="3000" i="0" u="sng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barra142@umn.edu</a:t>
            </a:r>
            <a:r>
              <a:rPr lang="en-US" sz="3000" i="0" u="sng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3000" i="0" u="sng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F"/>
        </a:solid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3db68c2db2d_0_0"/>
          <p:cNvSpPr txBox="1"/>
          <p:nvPr/>
        </p:nvSpPr>
        <p:spPr>
          <a:xfrm>
            <a:off x="945603" y="652975"/>
            <a:ext cx="152439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1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References</a:t>
            </a:r>
            <a:endParaRPr sz="6000" b="1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9" name="Google Shape;479;g3db68c2db2d_0_0"/>
          <p:cNvSpPr txBox="1"/>
          <p:nvPr/>
        </p:nvSpPr>
        <p:spPr>
          <a:xfrm>
            <a:off x="945600" y="2053325"/>
            <a:ext cx="16677000" cy="72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84823" marR="0" lvl="0" indent="-4848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Association of College &amp; Research Libraries. "ACRL Plan for Excellence." </a:t>
            </a:r>
            <a:r>
              <a:rPr lang="en-US" sz="2400" i="1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American Library Association. </a:t>
            </a:r>
            <a:r>
              <a:rPr lang="en-US" sz="24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Approved April 20, 2011, effective July 1, 2011, reaffirmed September 2013, revised november 2022. </a:t>
            </a:r>
            <a:r>
              <a:rPr lang="en-US" sz="24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https://www.ala.org/acrl/aboutacrl/strategicplan/stratplan</a:t>
            </a:r>
            <a:r>
              <a:rPr lang="en-US" sz="24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2400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84823" marR="0" lvl="0" indent="-48482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Birch, Stephanie, Alexandra Howard, Mary Schiavone, and Michelle Nolan. “On Defense: Academic Librarians in DEI Battleground States.” </a:t>
            </a:r>
            <a:r>
              <a:rPr lang="en-US" sz="2400" i="1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Journal of Library Outreach &amp; Engagement</a:t>
            </a:r>
            <a:r>
              <a:rPr lang="en-US" sz="24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 4, no. 1 (2024): 104–8. https://doi.org/10.21900/j.jloe.v4.1650.</a:t>
            </a:r>
            <a:endParaRPr sz="2400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84823" marR="0" lvl="0" indent="-48482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Joint ALA/ARL Building Cultural Proficiencies for Racial Equity Framework Task Force. </a:t>
            </a:r>
            <a:r>
              <a:rPr lang="en-US" sz="2400" i="1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Cultural Proficiencies for Racial Equity: A Framework. </a:t>
            </a:r>
            <a:r>
              <a:rPr lang="en-US" sz="24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Chicago and Washington, DC: American Library Association, Association of College &amp; Research Libraries, Association of Research Libraries, and Public Library Association, August 23, 2022. </a:t>
            </a:r>
            <a:r>
              <a:rPr lang="en-US" sz="24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https://www.ala.org/sites/default/files/advocacy/content/diversity/ALA%20ARL%20Cultural%20Proficiencies%20for%20Racial%20Equity%20Framework.pdf</a:t>
            </a:r>
            <a:endParaRPr sz="2400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84823" marR="0" lvl="0" indent="-48482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MPR News. “The Murder of George Floyd.” Last modified April 14, 2026. </a:t>
            </a:r>
            <a:r>
              <a:rPr lang="en-US" sz="24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https://www.mprnews.org/crime-law-and-justice/killing-of-george-floyd</a:t>
            </a:r>
            <a:r>
              <a:rPr lang="en-US" sz="24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2400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84823" marR="0" lvl="0" indent="-48482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Likowski, Alex. “The Anti-DEI Landscape: How We Got Here and How We Fight It!.” </a:t>
            </a:r>
            <a:r>
              <a:rPr lang="en-US" sz="2400" i="1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University of Maryland-Baltimore News, </a:t>
            </a:r>
            <a:r>
              <a:rPr lang="en-US" sz="24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September 25, 2024. </a:t>
            </a:r>
            <a:r>
              <a:rPr lang="en-US" sz="24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6"/>
              </a:rPr>
              <a:t>https://www.umaryland.edu/news/archived-news/october-2024/the-anti-dei-landscape-how-we-got-here-and-how-we-fight-it.php</a:t>
            </a:r>
            <a:endParaRPr sz="2400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84823" marR="0" lvl="0" indent="-48482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84823" marR="0" lvl="0" indent="-48482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84823" marR="0" lvl="0" indent="-4848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F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4"/>
          <p:cNvGrpSpPr/>
          <p:nvPr/>
        </p:nvGrpSpPr>
        <p:grpSpPr>
          <a:xfrm>
            <a:off x="13330325" y="9418151"/>
            <a:ext cx="4957672" cy="1624766"/>
            <a:chOff x="0" y="-66675"/>
            <a:chExt cx="1392761" cy="427919"/>
          </a:xfrm>
        </p:grpSpPr>
        <p:sp>
          <p:nvSpPr>
            <p:cNvPr id="126" name="Google Shape;126;p4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F7E95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Google Shape;127;p4"/>
            <p:cNvSpPr txBox="1"/>
            <p:nvPr/>
          </p:nvSpPr>
          <p:spPr>
            <a:xfrm>
              <a:off x="0" y="-66675"/>
              <a:ext cx="1392761" cy="4279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8" name="Google Shape;128;p4"/>
          <p:cNvSpPr txBox="1"/>
          <p:nvPr/>
        </p:nvSpPr>
        <p:spPr>
          <a:xfrm>
            <a:off x="979741" y="571190"/>
            <a:ext cx="93216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199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Panelists</a:t>
            </a:r>
            <a:endParaRPr sz="60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29" name="Google Shape;129;p4"/>
          <p:cNvGrpSpPr/>
          <p:nvPr/>
        </p:nvGrpSpPr>
        <p:grpSpPr>
          <a:xfrm>
            <a:off x="7439401" y="9418151"/>
            <a:ext cx="6095279" cy="1624766"/>
            <a:chOff x="0" y="-66675"/>
            <a:chExt cx="1392761" cy="427919"/>
          </a:xfrm>
        </p:grpSpPr>
        <p:sp>
          <p:nvSpPr>
            <p:cNvPr id="130" name="Google Shape;130;p4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5E376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Google Shape;131;p4"/>
            <p:cNvSpPr txBox="1"/>
            <p:nvPr/>
          </p:nvSpPr>
          <p:spPr>
            <a:xfrm>
              <a:off x="0" y="-66675"/>
              <a:ext cx="1392761" cy="4279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2" name="Google Shape;132;p4"/>
          <p:cNvGrpSpPr/>
          <p:nvPr/>
        </p:nvGrpSpPr>
        <p:grpSpPr>
          <a:xfrm>
            <a:off x="-88570" y="9454896"/>
            <a:ext cx="7741523" cy="1371609"/>
            <a:chOff x="0" y="-66675"/>
            <a:chExt cx="1392761" cy="427919"/>
          </a:xfrm>
        </p:grpSpPr>
        <p:sp>
          <p:nvSpPr>
            <p:cNvPr id="133" name="Google Shape;133;p4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774F86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Google Shape;134;p4"/>
            <p:cNvSpPr txBox="1"/>
            <p:nvPr/>
          </p:nvSpPr>
          <p:spPr>
            <a:xfrm>
              <a:off x="0" y="-66675"/>
              <a:ext cx="1392761" cy="4279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575" tIns="53575" rIns="53575" bIns="53575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99"/>
                <a:buFont typeface="Arial"/>
                <a:buNone/>
              </a:pPr>
              <a:endParaRPr sz="1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5" name="Google Shape;135;p4"/>
          <p:cNvSpPr txBox="1"/>
          <p:nvPr/>
        </p:nvSpPr>
        <p:spPr>
          <a:xfrm>
            <a:off x="293925" y="6376450"/>
            <a:ext cx="5467500" cy="26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23"/>
              <a:buFont typeface="Arial"/>
              <a:buNone/>
            </a:pPr>
            <a:r>
              <a:rPr lang="en-US" sz="3023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European Studies, Jewish Studies, and Linguistics Librarian</a:t>
            </a:r>
            <a:endParaRPr sz="3023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3"/>
              <a:buFont typeface="Arial"/>
              <a:buNone/>
            </a:pPr>
            <a:r>
              <a:rPr lang="en-US" sz="3023" i="1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University of Minnesota </a:t>
            </a:r>
            <a:endParaRPr sz="3023" i="1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6" name="Google Shape;136;p4"/>
          <p:cNvSpPr txBox="1"/>
          <p:nvPr/>
        </p:nvSpPr>
        <p:spPr>
          <a:xfrm>
            <a:off x="6377925" y="6427421"/>
            <a:ext cx="5262000" cy="19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Librarian for Collection </a:t>
            </a:r>
            <a:endParaRPr sz="3000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Development Management</a:t>
            </a:r>
            <a:endParaRPr sz="3000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-US" sz="3000" i="1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Harvard University</a:t>
            </a:r>
            <a:endParaRPr sz="3000" i="1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7" name="Google Shape;137;p4"/>
          <p:cNvSpPr txBox="1"/>
          <p:nvPr/>
        </p:nvSpPr>
        <p:spPr>
          <a:xfrm>
            <a:off x="6887626" y="5468150"/>
            <a:ext cx="42426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5000" b="1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Sarah Hoke</a:t>
            </a:r>
            <a:endParaRPr sz="50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8" name="Google Shape;138;p4"/>
          <p:cNvSpPr txBox="1"/>
          <p:nvPr/>
        </p:nvSpPr>
        <p:spPr>
          <a:xfrm>
            <a:off x="12518413" y="6427413"/>
            <a:ext cx="5182200" cy="25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History, Iberian, and Latin American Studies Librarian</a:t>
            </a:r>
            <a:endParaRPr sz="3000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2500" i="1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[in absentia]</a:t>
            </a:r>
            <a:endParaRPr sz="2500" i="1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-US" sz="3000" i="1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University of Minnesota</a:t>
            </a:r>
            <a:endParaRPr sz="3000" i="1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9" name="Google Shape;139;p4"/>
          <p:cNvSpPr txBox="1"/>
          <p:nvPr/>
        </p:nvSpPr>
        <p:spPr>
          <a:xfrm>
            <a:off x="12534350" y="5468150"/>
            <a:ext cx="5182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5000" b="1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Paloma Barraza</a:t>
            </a:r>
            <a:endParaRPr sz="50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0" name="Google Shape;140;p4"/>
          <p:cNvSpPr txBox="1"/>
          <p:nvPr/>
        </p:nvSpPr>
        <p:spPr>
          <a:xfrm>
            <a:off x="979750" y="5468150"/>
            <a:ext cx="47133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5000" b="1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Brian Vetruba</a:t>
            </a:r>
            <a:endParaRPr sz="50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41" name="Google Shape;141;p4"/>
          <p:cNvCxnSpPr/>
          <p:nvPr/>
        </p:nvCxnSpPr>
        <p:spPr>
          <a:xfrm>
            <a:off x="5946725" y="5468150"/>
            <a:ext cx="0" cy="3638700"/>
          </a:xfrm>
          <a:prstGeom prst="straightConnector1">
            <a:avLst/>
          </a:prstGeom>
          <a:noFill/>
          <a:ln w="76200" cap="flat" cmpd="sng">
            <a:solidFill>
              <a:srgbClr val="F7E95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42" name="Google Shape;14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6150" y="2375150"/>
            <a:ext cx="266700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16600" y="2375150"/>
            <a:ext cx="266700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4"/>
          <p:cNvPicPr preferRelativeResize="0"/>
          <p:nvPr/>
        </p:nvPicPr>
        <p:blipFill rotWithShape="1">
          <a:blip r:embed="rId5">
            <a:alphaModFix/>
          </a:blip>
          <a:srcRect b="28551"/>
          <a:stretch/>
        </p:blipFill>
        <p:spPr>
          <a:xfrm>
            <a:off x="13879225" y="2357250"/>
            <a:ext cx="2492442" cy="27027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" name="Google Shape;145;p4"/>
          <p:cNvCxnSpPr/>
          <p:nvPr/>
        </p:nvCxnSpPr>
        <p:spPr>
          <a:xfrm>
            <a:off x="12034763" y="5468150"/>
            <a:ext cx="0" cy="3638700"/>
          </a:xfrm>
          <a:prstGeom prst="straightConnector1">
            <a:avLst/>
          </a:prstGeom>
          <a:noFill/>
          <a:ln w="76200" cap="flat" cmpd="sng">
            <a:solidFill>
              <a:srgbClr val="F7E95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F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g3d36d66da10_0_0"/>
          <p:cNvGrpSpPr/>
          <p:nvPr/>
        </p:nvGrpSpPr>
        <p:grpSpPr>
          <a:xfrm rot="10800000">
            <a:off x="10694111" y="9025377"/>
            <a:ext cx="5288702" cy="1624766"/>
            <a:chOff x="0" y="-66675"/>
            <a:chExt cx="1392900" cy="427919"/>
          </a:xfrm>
        </p:grpSpPr>
        <p:sp>
          <p:nvSpPr>
            <p:cNvPr id="151" name="Google Shape;151;g3d36d66da10_0_0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F7E95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Google Shape;152;g3d36d66da10_0_0"/>
            <p:cNvSpPr txBox="1"/>
            <p:nvPr/>
          </p:nvSpPr>
          <p:spPr>
            <a:xfrm>
              <a:off x="0" y="-66675"/>
              <a:ext cx="13929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3" name="Google Shape;153;g3d36d66da10_0_0"/>
          <p:cNvGrpSpPr/>
          <p:nvPr/>
        </p:nvGrpSpPr>
        <p:grpSpPr>
          <a:xfrm rot="10800000">
            <a:off x="14317402" y="9025384"/>
            <a:ext cx="3970601" cy="1624766"/>
            <a:chOff x="0" y="-66675"/>
            <a:chExt cx="1392900" cy="427919"/>
          </a:xfrm>
        </p:grpSpPr>
        <p:sp>
          <p:nvSpPr>
            <p:cNvPr id="154" name="Google Shape;154;g3d36d66da10_0_0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D4BBD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Google Shape;155;g3d36d66da10_0_0"/>
            <p:cNvSpPr txBox="1"/>
            <p:nvPr/>
          </p:nvSpPr>
          <p:spPr>
            <a:xfrm>
              <a:off x="0" y="-66675"/>
              <a:ext cx="13929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6" name="Google Shape;156;g3d36d66da10_0_0"/>
          <p:cNvSpPr txBox="1"/>
          <p:nvPr/>
        </p:nvSpPr>
        <p:spPr>
          <a:xfrm>
            <a:off x="952415" y="598320"/>
            <a:ext cx="115098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1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Quick Poll</a:t>
            </a:r>
            <a:endParaRPr sz="60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7" name="Google Shape;157;g3d36d66da10_0_0"/>
          <p:cNvSpPr txBox="1"/>
          <p:nvPr/>
        </p:nvSpPr>
        <p:spPr>
          <a:xfrm>
            <a:off x="1365150" y="2647913"/>
            <a:ext cx="15557700" cy="4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b="1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Who currently works with vendors in Europe?</a:t>
            </a:r>
            <a:endParaRPr sz="5200" b="1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0" b="1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b="1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Do you specifically look for DEI content?</a:t>
            </a:r>
            <a:endParaRPr sz="5200" b="1" i="0" u="none" strike="noStrike" cap="none">
              <a:solidFill>
                <a:srgbClr val="5E376D"/>
              </a:solidFill>
              <a:highlight>
                <a:srgbClr val="F7E951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58" name="Google Shape;158;g3d36d66da10_0_0"/>
          <p:cNvGrpSpPr/>
          <p:nvPr/>
        </p:nvGrpSpPr>
        <p:grpSpPr>
          <a:xfrm rot="10800000">
            <a:off x="-7" y="9025377"/>
            <a:ext cx="5288702" cy="1624766"/>
            <a:chOff x="0" y="-66675"/>
            <a:chExt cx="1392900" cy="427919"/>
          </a:xfrm>
        </p:grpSpPr>
        <p:sp>
          <p:nvSpPr>
            <p:cNvPr id="159" name="Google Shape;159;g3d36d66da10_0_0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D4BBD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Google Shape;160;g3d36d66da10_0_0"/>
            <p:cNvSpPr txBox="1"/>
            <p:nvPr/>
          </p:nvSpPr>
          <p:spPr>
            <a:xfrm>
              <a:off x="0" y="-66675"/>
              <a:ext cx="13929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1" name="Google Shape;161;g3d36d66da10_0_0"/>
          <p:cNvGrpSpPr/>
          <p:nvPr/>
        </p:nvGrpSpPr>
        <p:grpSpPr>
          <a:xfrm rot="10800000">
            <a:off x="2699861" y="9025377"/>
            <a:ext cx="5288702" cy="1624766"/>
            <a:chOff x="0" y="-66675"/>
            <a:chExt cx="1392900" cy="427919"/>
          </a:xfrm>
        </p:grpSpPr>
        <p:sp>
          <p:nvSpPr>
            <p:cNvPr id="162" name="Google Shape;162;g3d36d66da10_0_0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F7E95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Google Shape;163;g3d36d66da10_0_0"/>
            <p:cNvSpPr txBox="1"/>
            <p:nvPr/>
          </p:nvSpPr>
          <p:spPr>
            <a:xfrm>
              <a:off x="0" y="-66675"/>
              <a:ext cx="13929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4" name="Google Shape;164;g3d36d66da10_0_0"/>
          <p:cNvGrpSpPr/>
          <p:nvPr/>
        </p:nvGrpSpPr>
        <p:grpSpPr>
          <a:xfrm rot="10800000">
            <a:off x="6342251" y="9025362"/>
            <a:ext cx="4382899" cy="1624766"/>
            <a:chOff x="0" y="-66675"/>
            <a:chExt cx="1392900" cy="427919"/>
          </a:xfrm>
        </p:grpSpPr>
        <p:sp>
          <p:nvSpPr>
            <p:cNvPr id="165" name="Google Shape;165;g3d36d66da10_0_0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D4BBD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6" name="Google Shape;166;g3d36d66da10_0_0"/>
            <p:cNvSpPr txBox="1"/>
            <p:nvPr/>
          </p:nvSpPr>
          <p:spPr>
            <a:xfrm>
              <a:off x="0" y="-66675"/>
              <a:ext cx="13929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F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171;g3d3c4c8aae6_1_205"/>
          <p:cNvGrpSpPr/>
          <p:nvPr/>
        </p:nvGrpSpPr>
        <p:grpSpPr>
          <a:xfrm>
            <a:off x="12999860" y="-253158"/>
            <a:ext cx="5288702" cy="1624766"/>
            <a:chOff x="0" y="-66675"/>
            <a:chExt cx="1392900" cy="427919"/>
          </a:xfrm>
        </p:grpSpPr>
        <p:sp>
          <p:nvSpPr>
            <p:cNvPr id="172" name="Google Shape;172;g3d3c4c8aae6_1_205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D4BBD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" name="Google Shape;173;g3d3c4c8aae6_1_205"/>
            <p:cNvSpPr txBox="1"/>
            <p:nvPr/>
          </p:nvSpPr>
          <p:spPr>
            <a:xfrm>
              <a:off x="0" y="-66675"/>
              <a:ext cx="13929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4" name="Google Shape;174;g3d3c4c8aae6_1_205"/>
          <p:cNvGrpSpPr/>
          <p:nvPr/>
        </p:nvGrpSpPr>
        <p:grpSpPr>
          <a:xfrm>
            <a:off x="7711720" y="-253158"/>
            <a:ext cx="5288702" cy="1624766"/>
            <a:chOff x="0" y="-66675"/>
            <a:chExt cx="1392900" cy="427919"/>
          </a:xfrm>
        </p:grpSpPr>
        <p:sp>
          <p:nvSpPr>
            <p:cNvPr id="175" name="Google Shape;175;g3d3c4c8aae6_1_205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B8A0C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6" name="Google Shape;176;g3d3c4c8aae6_1_205"/>
            <p:cNvSpPr txBox="1"/>
            <p:nvPr/>
          </p:nvSpPr>
          <p:spPr>
            <a:xfrm>
              <a:off x="0" y="-66675"/>
              <a:ext cx="13929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7" name="Google Shape;177;g3d3c4c8aae6_1_205"/>
          <p:cNvGrpSpPr/>
          <p:nvPr/>
        </p:nvGrpSpPr>
        <p:grpSpPr>
          <a:xfrm>
            <a:off x="0" y="-253158"/>
            <a:ext cx="7711770" cy="1624766"/>
            <a:chOff x="0" y="-66675"/>
            <a:chExt cx="2031070" cy="427919"/>
          </a:xfrm>
        </p:grpSpPr>
        <p:sp>
          <p:nvSpPr>
            <p:cNvPr id="178" name="Google Shape;178;g3d3c4c8aae6_1_205"/>
            <p:cNvSpPr/>
            <p:nvPr/>
          </p:nvSpPr>
          <p:spPr>
            <a:xfrm>
              <a:off x="0" y="0"/>
              <a:ext cx="2031070" cy="361244"/>
            </a:xfrm>
            <a:custGeom>
              <a:avLst/>
              <a:gdLst/>
              <a:ahLst/>
              <a:cxnLst/>
              <a:rect l="l" t="t" r="r" b="b"/>
              <a:pathLst>
                <a:path w="2031070" h="361244" extrusionOk="0">
                  <a:moveTo>
                    <a:pt x="0" y="0"/>
                  </a:moveTo>
                  <a:lnTo>
                    <a:pt x="2031070" y="0"/>
                  </a:lnTo>
                  <a:lnTo>
                    <a:pt x="2031070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5E376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Google Shape;179;g3d3c4c8aae6_1_205"/>
            <p:cNvSpPr txBox="1"/>
            <p:nvPr/>
          </p:nvSpPr>
          <p:spPr>
            <a:xfrm>
              <a:off x="0" y="-66675"/>
              <a:ext cx="20310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0" name="Google Shape;180;g3d3c4c8aae6_1_205"/>
          <p:cNvSpPr txBox="1"/>
          <p:nvPr/>
        </p:nvSpPr>
        <p:spPr>
          <a:xfrm>
            <a:off x="457200" y="4259575"/>
            <a:ext cx="17030700" cy="15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1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</a:pPr>
            <a:r>
              <a:rPr lang="en-US" sz="12000" b="1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Framework</a:t>
            </a:r>
            <a:endParaRPr sz="120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81" name="Google Shape;181;g3d3c4c8aae6_1_205"/>
          <p:cNvGrpSpPr/>
          <p:nvPr/>
        </p:nvGrpSpPr>
        <p:grpSpPr>
          <a:xfrm>
            <a:off x="12999585" y="8662242"/>
            <a:ext cx="5288702" cy="1624766"/>
            <a:chOff x="0" y="-66675"/>
            <a:chExt cx="1392900" cy="427919"/>
          </a:xfrm>
        </p:grpSpPr>
        <p:sp>
          <p:nvSpPr>
            <p:cNvPr id="182" name="Google Shape;182;g3d3c4c8aae6_1_205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D4BBD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3" name="Google Shape;183;g3d3c4c8aae6_1_205"/>
            <p:cNvSpPr txBox="1"/>
            <p:nvPr/>
          </p:nvSpPr>
          <p:spPr>
            <a:xfrm>
              <a:off x="0" y="-66675"/>
              <a:ext cx="13929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4" name="Google Shape;184;g3d3c4c8aae6_1_205"/>
          <p:cNvGrpSpPr/>
          <p:nvPr/>
        </p:nvGrpSpPr>
        <p:grpSpPr>
          <a:xfrm>
            <a:off x="7711445" y="8662242"/>
            <a:ext cx="5288702" cy="1624766"/>
            <a:chOff x="0" y="-66675"/>
            <a:chExt cx="1392900" cy="427919"/>
          </a:xfrm>
        </p:grpSpPr>
        <p:sp>
          <p:nvSpPr>
            <p:cNvPr id="185" name="Google Shape;185;g3d3c4c8aae6_1_205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B8A0C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6" name="Google Shape;186;g3d3c4c8aae6_1_205"/>
            <p:cNvSpPr txBox="1"/>
            <p:nvPr/>
          </p:nvSpPr>
          <p:spPr>
            <a:xfrm>
              <a:off x="0" y="-66675"/>
              <a:ext cx="13929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g3d3c4c8aae6_1_205"/>
          <p:cNvGrpSpPr/>
          <p:nvPr/>
        </p:nvGrpSpPr>
        <p:grpSpPr>
          <a:xfrm>
            <a:off x="-275" y="8662242"/>
            <a:ext cx="7711770" cy="1624766"/>
            <a:chOff x="0" y="-66675"/>
            <a:chExt cx="2031070" cy="427919"/>
          </a:xfrm>
        </p:grpSpPr>
        <p:sp>
          <p:nvSpPr>
            <p:cNvPr id="188" name="Google Shape;188;g3d3c4c8aae6_1_205"/>
            <p:cNvSpPr/>
            <p:nvPr/>
          </p:nvSpPr>
          <p:spPr>
            <a:xfrm>
              <a:off x="0" y="0"/>
              <a:ext cx="2031070" cy="361244"/>
            </a:xfrm>
            <a:custGeom>
              <a:avLst/>
              <a:gdLst/>
              <a:ahLst/>
              <a:cxnLst/>
              <a:rect l="l" t="t" r="r" b="b"/>
              <a:pathLst>
                <a:path w="2031070" h="361244" extrusionOk="0">
                  <a:moveTo>
                    <a:pt x="0" y="0"/>
                  </a:moveTo>
                  <a:lnTo>
                    <a:pt x="2031070" y="0"/>
                  </a:lnTo>
                  <a:lnTo>
                    <a:pt x="2031070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5E376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" name="Google Shape;189;g3d3c4c8aae6_1_205"/>
            <p:cNvSpPr txBox="1"/>
            <p:nvPr/>
          </p:nvSpPr>
          <p:spPr>
            <a:xfrm>
              <a:off x="0" y="-66675"/>
              <a:ext cx="20310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F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d374695d12_0_0"/>
          <p:cNvSpPr txBox="1"/>
          <p:nvPr/>
        </p:nvSpPr>
        <p:spPr>
          <a:xfrm>
            <a:off x="1746725" y="2299000"/>
            <a:ext cx="8481300" cy="70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●"/>
            </a:pP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Evaluating the increase of </a:t>
            </a: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DEI initiatives in academic library collections since the </a:t>
            </a: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murder</a:t>
            </a: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 of George Floyd in 2020 </a:t>
            </a:r>
            <a:endParaRPr sz="3000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●"/>
            </a:pP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Assessing</a:t>
            </a: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 the landscape of European vendors supplying DEI materials to US academic libraries in the last 6 years</a:t>
            </a:r>
            <a:endParaRPr sz="3000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lang="en-US" sz="5000" b="1" i="1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Where are we now?</a:t>
            </a:r>
            <a:endParaRPr sz="5000" b="1" i="1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endParaRPr sz="2600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95" name="Google Shape;195;g3d374695d12_0_0"/>
          <p:cNvGrpSpPr/>
          <p:nvPr/>
        </p:nvGrpSpPr>
        <p:grpSpPr>
          <a:xfrm rot="5400000">
            <a:off x="-1831976" y="6830828"/>
            <a:ext cx="5288702" cy="1624766"/>
            <a:chOff x="0" y="-66675"/>
            <a:chExt cx="1392900" cy="427919"/>
          </a:xfrm>
        </p:grpSpPr>
        <p:sp>
          <p:nvSpPr>
            <p:cNvPr id="196" name="Google Shape;196;g3d374695d12_0_0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D4BBD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Google Shape;197;g3d374695d12_0_0"/>
            <p:cNvSpPr txBox="1"/>
            <p:nvPr/>
          </p:nvSpPr>
          <p:spPr>
            <a:xfrm>
              <a:off x="0" y="-66675"/>
              <a:ext cx="13929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8" name="Google Shape;198;g3d374695d12_0_0"/>
          <p:cNvGrpSpPr/>
          <p:nvPr/>
        </p:nvGrpSpPr>
        <p:grpSpPr>
          <a:xfrm rot="5400000">
            <a:off x="-1831976" y="4130960"/>
            <a:ext cx="5288702" cy="1624766"/>
            <a:chOff x="0" y="-66675"/>
            <a:chExt cx="1392900" cy="427919"/>
          </a:xfrm>
        </p:grpSpPr>
        <p:sp>
          <p:nvSpPr>
            <p:cNvPr id="199" name="Google Shape;199;g3d374695d12_0_0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F7E95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0" name="Google Shape;200;g3d374695d12_0_0"/>
            <p:cNvSpPr txBox="1"/>
            <p:nvPr/>
          </p:nvSpPr>
          <p:spPr>
            <a:xfrm>
              <a:off x="0" y="-66675"/>
              <a:ext cx="13929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1" name="Google Shape;201;g3d374695d12_0_0"/>
          <p:cNvGrpSpPr/>
          <p:nvPr/>
        </p:nvGrpSpPr>
        <p:grpSpPr>
          <a:xfrm rot="5400000">
            <a:off x="-1160186" y="1160172"/>
            <a:ext cx="3945111" cy="1624766"/>
            <a:chOff x="0" y="-66675"/>
            <a:chExt cx="1392900" cy="427919"/>
          </a:xfrm>
        </p:grpSpPr>
        <p:sp>
          <p:nvSpPr>
            <p:cNvPr id="202" name="Google Shape;202;g3d374695d12_0_0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D4BBD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3" name="Google Shape;203;g3d374695d12_0_0"/>
            <p:cNvSpPr txBox="1"/>
            <p:nvPr/>
          </p:nvSpPr>
          <p:spPr>
            <a:xfrm>
              <a:off x="0" y="-66675"/>
              <a:ext cx="13929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g3d374695d12_0_0"/>
          <p:cNvSpPr txBox="1"/>
          <p:nvPr/>
        </p:nvSpPr>
        <p:spPr>
          <a:xfrm>
            <a:off x="1887600" y="556275"/>
            <a:ext cx="164004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1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2020–Present</a:t>
            </a:r>
            <a:endParaRPr sz="6000" b="1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05" name="Google Shape;205;g3d374695d12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7350" y="2689904"/>
            <a:ext cx="7357800" cy="470899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g3d374695d12_0_0"/>
          <p:cNvSpPr txBox="1"/>
          <p:nvPr/>
        </p:nvSpPr>
        <p:spPr>
          <a:xfrm>
            <a:off x="10667350" y="7398900"/>
            <a:ext cx="7487400" cy="11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A view of the site where George Floyd was murdered at George Floyd Square in Minneapolis, Minnesota on May 25, 2024.</a:t>
            </a:r>
            <a:endParaRPr sz="2400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F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g3d9a8fab2c4_0_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501550" cy="158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g3d9a8fab2c4_0_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58714" y="175825"/>
            <a:ext cx="3371249" cy="337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g3d9a8fab2c4_0_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01561" y="0"/>
            <a:ext cx="8286766" cy="325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g3d9a8fab2c4_0_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752100" y="3756562"/>
            <a:ext cx="4384475" cy="6255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g3d9a8fab2c4_0_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8650" y="6481325"/>
            <a:ext cx="6277350" cy="35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3d9a8fab2c4_0_3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7250" y="1735050"/>
            <a:ext cx="4287050" cy="434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3d9a8fab2c4_0_3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811550" y="7291000"/>
            <a:ext cx="4495124" cy="299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g3d9a8fab2c4_0_3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998350" y="3547088"/>
            <a:ext cx="6341410" cy="3567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F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"/>
          <p:cNvSpPr txBox="1"/>
          <p:nvPr/>
        </p:nvSpPr>
        <p:spPr>
          <a:xfrm>
            <a:off x="2371050" y="1763475"/>
            <a:ext cx="14958900" cy="76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lnSpcReduction="20000"/>
          </a:bodyPr>
          <a:lstStyle/>
          <a:p>
            <a:pPr marL="0" marR="0" lvl="0" indent="0" algn="l" rtl="0">
              <a:lnSpc>
                <a:spcPct val="8198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April 2011</a:t>
            </a:r>
            <a:endParaRPr sz="4000" b="1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419100" algn="l" rtl="0">
              <a:lnSpc>
                <a:spcPct val="81989"/>
              </a:lnSpc>
              <a:spcBef>
                <a:spcPts val="100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●"/>
            </a:pP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“</a:t>
            </a: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ACRL Plan for Excellence</a:t>
            </a: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”</a:t>
            </a: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- DEI strategic plan</a:t>
            </a:r>
            <a:endParaRPr sz="3000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81989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81989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May 25, 2020</a:t>
            </a:r>
            <a:endParaRPr sz="4000" b="1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419100" algn="l" rtl="0">
              <a:lnSpc>
                <a:spcPct val="81989"/>
              </a:lnSpc>
              <a:spcBef>
                <a:spcPts val="100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●"/>
            </a:pP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Minneapolis police murder George Floyd</a:t>
            </a:r>
            <a:endParaRPr sz="3000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419100" algn="l" rtl="0">
              <a:lnSpc>
                <a:spcPct val="81989"/>
              </a:lnSpc>
              <a:spcBef>
                <a:spcPts val="100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●"/>
            </a:pP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Nationwide protests</a:t>
            </a:r>
            <a:endParaRPr sz="3000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81989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81989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Late May-June 2020</a:t>
            </a:r>
            <a:endParaRPr sz="4000" b="1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419100" algn="l" rtl="0">
              <a:lnSpc>
                <a:spcPct val="81989"/>
              </a:lnSpc>
              <a:spcBef>
                <a:spcPts val="100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●"/>
            </a:pP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P</a:t>
            </a: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rotests spread to over 60 countries</a:t>
            </a:r>
            <a:endParaRPr sz="3000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419100" algn="l" rtl="0">
              <a:lnSpc>
                <a:spcPct val="81989"/>
              </a:lnSpc>
              <a:spcBef>
                <a:spcPts val="100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○"/>
            </a:pP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A</a:t>
            </a: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gainst police brutality and systemic racism</a:t>
            </a:r>
            <a:endParaRPr sz="3000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419100" algn="l" rtl="0">
              <a:lnSpc>
                <a:spcPct val="81989"/>
              </a:lnSpc>
              <a:spcBef>
                <a:spcPts val="100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●"/>
            </a:pP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ncrease of DEI-centered strategic plans in libraries</a:t>
            </a:r>
            <a:endParaRPr sz="3000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81989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81989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August 2022</a:t>
            </a:r>
            <a:endParaRPr sz="4000" b="1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419100" algn="l" rtl="0">
              <a:lnSpc>
                <a:spcPct val="81989"/>
              </a:lnSpc>
              <a:spcBef>
                <a:spcPts val="1000"/>
              </a:spcBef>
              <a:spcAft>
                <a:spcPts val="0"/>
              </a:spcAft>
              <a:buClr>
                <a:srgbClr val="5E376D"/>
              </a:buClr>
              <a:buSzPts val="3000"/>
              <a:buFont typeface="Open Sans"/>
              <a:buChar char="●"/>
            </a:pP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Joint ALA/ARL Building Cultural Proficiencies </a:t>
            </a: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for</a:t>
            </a: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R</a:t>
            </a: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acial Equity Framework</a:t>
            </a:r>
            <a:endParaRPr sz="3000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81989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81989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Fall 2024</a:t>
            </a:r>
            <a:endParaRPr sz="4000" b="1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419100" algn="l" rtl="0">
              <a:lnSpc>
                <a:spcPct val="81989"/>
              </a:lnSpc>
              <a:spcBef>
                <a:spcPts val="1000"/>
              </a:spcBef>
              <a:spcAft>
                <a:spcPts val="1000"/>
              </a:spcAft>
              <a:buClr>
                <a:srgbClr val="5E376D"/>
              </a:buClr>
              <a:buSzPts val="3000"/>
              <a:buFont typeface="Open Sans"/>
              <a:buChar char="●"/>
            </a:pPr>
            <a:r>
              <a:rPr lang="en-US" sz="3000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R</a:t>
            </a:r>
            <a:r>
              <a:rPr lang="en-US" sz="3000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ise of anti-DEI legislation, censorship in US libraries </a:t>
            </a:r>
            <a:endParaRPr sz="3000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24" name="Google Shape;224;p5"/>
          <p:cNvCxnSpPr/>
          <p:nvPr/>
        </p:nvCxnSpPr>
        <p:spPr>
          <a:xfrm>
            <a:off x="1272575" y="1475588"/>
            <a:ext cx="38100" cy="8286900"/>
          </a:xfrm>
          <a:prstGeom prst="straightConnector1">
            <a:avLst/>
          </a:prstGeom>
          <a:noFill/>
          <a:ln w="114300" cap="flat" cmpd="sng">
            <a:solidFill>
              <a:srgbClr val="B8A0C1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225" name="Google Shape;225;p5"/>
          <p:cNvSpPr txBox="1"/>
          <p:nvPr/>
        </p:nvSpPr>
        <p:spPr>
          <a:xfrm>
            <a:off x="943800" y="401425"/>
            <a:ext cx="164004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1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Timeline</a:t>
            </a:r>
            <a:endParaRPr sz="6000" b="1" i="0" u="none" strike="noStrike" cap="none">
              <a:solidFill>
                <a:srgbClr val="5E376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F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"/>
          <p:cNvSpPr txBox="1"/>
          <p:nvPr/>
        </p:nvSpPr>
        <p:spPr>
          <a:xfrm>
            <a:off x="933350" y="483500"/>
            <a:ext cx="140991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1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5E376D"/>
                </a:solidFill>
                <a:latin typeface="Open Sans"/>
                <a:ea typeface="Open Sans"/>
                <a:cs typeface="Open Sans"/>
                <a:sym typeface="Open Sans"/>
              </a:rPr>
              <a:t>European Vendors Interviewed</a:t>
            </a:r>
            <a:endParaRPr sz="60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31" name="Google Shape;23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8528" y="4444150"/>
            <a:ext cx="2703474" cy="3425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"/>
          <p:cNvPicPr preferRelativeResize="0"/>
          <p:nvPr/>
        </p:nvPicPr>
        <p:blipFill rotWithShape="1">
          <a:blip r:embed="rId4">
            <a:alphaModFix/>
          </a:blip>
          <a:srcRect l="6936" t="19472" r="8066" b="23674"/>
          <a:stretch/>
        </p:blipFill>
        <p:spPr>
          <a:xfrm>
            <a:off x="13034300" y="3896127"/>
            <a:ext cx="3762825" cy="2516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83726" y="6706428"/>
            <a:ext cx="5455300" cy="1385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08551" y="2298998"/>
            <a:ext cx="6077050" cy="1200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"/>
          <p:cNvPicPr preferRelativeResize="0"/>
          <p:nvPr/>
        </p:nvPicPr>
        <p:blipFill rotWithShape="1">
          <a:blip r:embed="rId7">
            <a:alphaModFix/>
          </a:blip>
          <a:srcRect t="23582" b="25442"/>
          <a:stretch/>
        </p:blipFill>
        <p:spPr>
          <a:xfrm>
            <a:off x="5363175" y="5955950"/>
            <a:ext cx="4429367" cy="177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"/>
          <p:cNvPicPr preferRelativeResize="0"/>
          <p:nvPr/>
        </p:nvPicPr>
        <p:blipFill rotWithShape="1">
          <a:blip r:embed="rId8">
            <a:alphaModFix/>
          </a:blip>
          <a:srcRect l="16688" t="32345" r="15612" b="25709"/>
          <a:stretch/>
        </p:blipFill>
        <p:spPr>
          <a:xfrm>
            <a:off x="5764629" y="3553463"/>
            <a:ext cx="6077050" cy="17740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7" name="Google Shape;237;p2"/>
          <p:cNvGrpSpPr/>
          <p:nvPr/>
        </p:nvGrpSpPr>
        <p:grpSpPr>
          <a:xfrm>
            <a:off x="12951825" y="9068328"/>
            <a:ext cx="5455293" cy="1523606"/>
            <a:chOff x="0" y="-66675"/>
            <a:chExt cx="1392900" cy="427919"/>
          </a:xfrm>
        </p:grpSpPr>
        <p:sp>
          <p:nvSpPr>
            <p:cNvPr id="238" name="Google Shape;238;p2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D4BBD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9" name="Google Shape;239;p2"/>
            <p:cNvSpPr txBox="1"/>
            <p:nvPr/>
          </p:nvSpPr>
          <p:spPr>
            <a:xfrm>
              <a:off x="0" y="-66675"/>
              <a:ext cx="13929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0" name="Google Shape;240;p2"/>
          <p:cNvGrpSpPr/>
          <p:nvPr/>
        </p:nvGrpSpPr>
        <p:grpSpPr>
          <a:xfrm>
            <a:off x="10251950" y="9068324"/>
            <a:ext cx="5288702" cy="1523606"/>
            <a:chOff x="0" y="-66675"/>
            <a:chExt cx="1392900" cy="427919"/>
          </a:xfrm>
        </p:grpSpPr>
        <p:sp>
          <p:nvSpPr>
            <p:cNvPr id="241" name="Google Shape;241;p2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F7E95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2" name="Google Shape;242;p2"/>
            <p:cNvSpPr txBox="1"/>
            <p:nvPr/>
          </p:nvSpPr>
          <p:spPr>
            <a:xfrm>
              <a:off x="0" y="-66675"/>
              <a:ext cx="13929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3" name="Google Shape;243;p2"/>
          <p:cNvGrpSpPr/>
          <p:nvPr/>
        </p:nvGrpSpPr>
        <p:grpSpPr>
          <a:xfrm>
            <a:off x="7952975" y="9068324"/>
            <a:ext cx="3945111" cy="1523606"/>
            <a:chOff x="0" y="-66675"/>
            <a:chExt cx="1392900" cy="427919"/>
          </a:xfrm>
        </p:grpSpPr>
        <p:sp>
          <p:nvSpPr>
            <p:cNvPr id="244" name="Google Shape;244;p2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D4BBD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" name="Google Shape;245;p2"/>
            <p:cNvSpPr txBox="1"/>
            <p:nvPr/>
          </p:nvSpPr>
          <p:spPr>
            <a:xfrm>
              <a:off x="0" y="-66675"/>
              <a:ext cx="13929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6" name="Google Shape;246;p2" title="Screenshot 2026-04-28 at 11.56.38 AM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127072" y="2009150"/>
            <a:ext cx="5825906" cy="1209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7" name="Google Shape;247;p2"/>
          <p:cNvGrpSpPr/>
          <p:nvPr/>
        </p:nvGrpSpPr>
        <p:grpSpPr>
          <a:xfrm>
            <a:off x="56350" y="9095099"/>
            <a:ext cx="7896629" cy="1523606"/>
            <a:chOff x="0" y="-66675"/>
            <a:chExt cx="1392900" cy="427919"/>
          </a:xfrm>
        </p:grpSpPr>
        <p:sp>
          <p:nvSpPr>
            <p:cNvPr id="248" name="Google Shape;248;p2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F7E95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" name="Google Shape;249;p2"/>
            <p:cNvSpPr txBox="1"/>
            <p:nvPr/>
          </p:nvSpPr>
          <p:spPr>
            <a:xfrm>
              <a:off x="0" y="-66675"/>
              <a:ext cx="13929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0" name="Google Shape;250;p2"/>
          <p:cNvGrpSpPr/>
          <p:nvPr/>
        </p:nvGrpSpPr>
        <p:grpSpPr>
          <a:xfrm>
            <a:off x="1" y="9095101"/>
            <a:ext cx="1702542" cy="1624766"/>
            <a:chOff x="0" y="-66675"/>
            <a:chExt cx="1392900" cy="427919"/>
          </a:xfrm>
        </p:grpSpPr>
        <p:sp>
          <p:nvSpPr>
            <p:cNvPr id="251" name="Google Shape;251;p2"/>
            <p:cNvSpPr/>
            <p:nvPr/>
          </p:nvSpPr>
          <p:spPr>
            <a:xfrm>
              <a:off x="0" y="0"/>
              <a:ext cx="1392761" cy="361244"/>
            </a:xfrm>
            <a:custGeom>
              <a:avLst/>
              <a:gdLst/>
              <a:ahLst/>
              <a:cxnLst/>
              <a:rect l="l" t="t" r="r" b="b"/>
              <a:pathLst>
                <a:path w="1392761" h="361244" extrusionOk="0">
                  <a:moveTo>
                    <a:pt x="0" y="0"/>
                  </a:moveTo>
                  <a:lnTo>
                    <a:pt x="1392761" y="0"/>
                  </a:lnTo>
                  <a:lnTo>
                    <a:pt x="1392761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D4BBD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" name="Google Shape;252;p2"/>
            <p:cNvSpPr txBox="1"/>
            <p:nvPr/>
          </p:nvSpPr>
          <p:spPr>
            <a:xfrm>
              <a:off x="0" y="-66675"/>
              <a:ext cx="1392900" cy="42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0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2100</Words>
  <Application>Microsoft Office PowerPoint</Application>
  <PresentationFormat>Custom</PresentationFormat>
  <Paragraphs>296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Calibri</vt:lpstr>
      <vt:lpstr>Open Sans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Kasia Stasik</dc:creator>
  <cp:lastModifiedBy>Kasia Stasik</cp:lastModifiedBy>
  <cp:revision>1</cp:revision>
  <dcterms:created xsi:type="dcterms:W3CDTF">2006-08-16T00:00:00Z</dcterms:created>
  <dcterms:modified xsi:type="dcterms:W3CDTF">2026-05-04T20:51:39Z</dcterms:modified>
</cp:coreProperties>
</file>