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8" r:id="rId4"/>
    <p:sldId id="265" r:id="rId5"/>
    <p:sldId id="269" r:id="rId6"/>
    <p:sldId id="257" r:id="rId7"/>
    <p:sldId id="273" r:id="rId8"/>
    <p:sldId id="259" r:id="rId9"/>
    <p:sldId id="258" r:id="rId10"/>
    <p:sldId id="266" r:id="rId11"/>
    <p:sldId id="260" r:id="rId12"/>
    <p:sldId id="264" r:id="rId13"/>
    <p:sldId id="262" r:id="rId14"/>
    <p:sldId id="261" r:id="rId15"/>
    <p:sldId id="263" r:id="rId16"/>
    <p:sldId id="274" r:id="rId17"/>
    <p:sldId id="270" r:id="rId18"/>
    <p:sldId id="267" r:id="rId19"/>
    <p:sldId id="275"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6" d="100"/>
          <a:sy n="86" d="100"/>
        </p:scale>
        <p:origin x="55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8CC91D75-0A80-4036-9B19-2B3B6E3F02DF}"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626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C91D75-0A80-4036-9B19-2B3B6E3F02DF}"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424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C91D75-0A80-4036-9B19-2B3B6E3F02DF}"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118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C91D75-0A80-4036-9B19-2B3B6E3F02DF}"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256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C91D75-0A80-4036-9B19-2B3B6E3F02DF}"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397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C91D75-0A80-4036-9B19-2B3B6E3F02DF}"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981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C91D75-0A80-4036-9B19-2B3B6E3F02DF}"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08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C91D75-0A80-4036-9B19-2B3B6E3F02DF}"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003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C91D75-0A80-4036-9B19-2B3B6E3F02DF}" type="slidenum">
              <a:rPr lang="en-US" smtClean="0"/>
              <a:t>‹#›</a:t>
            </a:fld>
            <a:endParaRPr lang="en-US" dirty="0"/>
          </a:p>
        </p:txBody>
      </p:sp>
    </p:spTree>
    <p:extLst>
      <p:ext uri="{BB962C8B-B14F-4D97-AF65-F5344CB8AC3E}">
        <p14:creationId xmlns:p14="http://schemas.microsoft.com/office/powerpoint/2010/main" val="1628313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6F6967-6597-4A58-9592-13EFF78A5335}" type="datetimeFigureOut">
              <a:rPr lang="en-US" smtClean="0"/>
              <a:t>5/6/2023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C91D75-0A80-4036-9B19-2B3B6E3F02DF}"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205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F6F6967-6597-4A58-9592-13EFF78A5335}" type="datetimeFigureOut">
              <a:rPr lang="en-US" smtClean="0"/>
              <a:t>5/6/2023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8CC91D75-0A80-4036-9B19-2B3B6E3F02DF}"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951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F6F6967-6597-4A58-9592-13EFF78A5335}" type="datetimeFigureOut">
              <a:rPr lang="en-US" smtClean="0"/>
              <a:t>5/6/2023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CC91D75-0A80-4036-9B19-2B3B6E3F02DF}"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628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ucc.libapps.com/libguides/admin_c.php?g=1049244&amp;p=761486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la.org/aboutala/sites/ala.org.aboutala/files/content/governance/council/council_documents/2017_annual/cd_44-44.2_cod_62617_FINAL.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ala.org/acrl/membership/mentoring/joseymentoring/mentorprogra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ogin.unioncc.idm.oclc.org/login?url=https://infotrac.gale.com/itweb/unioncc?db=PPDS" TargetMode="External"/><Relationship Id="rId2" Type="http://schemas.openxmlformats.org/officeDocument/2006/relationships/hyperlink" Target="https://login.unioncc.idm.oclc.org/login?url=https://search.ebscohost.com/login.aspx?authtype=ip,uid&amp;custid=s8385343&amp;groupid=main&amp;profile=ehost&amp;defaultdb=ets" TargetMode="External"/><Relationship Id="rId1" Type="http://schemas.openxmlformats.org/officeDocument/2006/relationships/slideLayout" Target="../slideLayouts/slideLayout2.xml"/><Relationship Id="rId4" Type="http://schemas.openxmlformats.org/officeDocument/2006/relationships/hyperlink" Target="https://login.unioncc.idm.oclc.org/login?url=http://search.proquest.com/ethnicnewswatch?accountid=1463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F740-F496-7498-0458-092A1B856E47}"/>
              </a:ext>
            </a:extLst>
          </p:cNvPr>
          <p:cNvSpPr>
            <a:spLocks noGrp="1"/>
          </p:cNvSpPr>
          <p:nvPr>
            <p:ph type="ctrTitle"/>
          </p:nvPr>
        </p:nvSpPr>
        <p:spPr/>
        <p:txBody>
          <a:bodyPr>
            <a:normAutofit fontScale="90000"/>
          </a:bodyPr>
          <a:lstStyle/>
          <a:p>
            <a:r>
              <a:rPr lang="en-US" sz="6000" b="0" i="0" dirty="0">
                <a:solidFill>
                  <a:srgbClr val="333333"/>
                </a:solidFill>
                <a:effectLst/>
                <a:latin typeface="Times New Roman" panose="02020603050405020304" pitchFamily="18" charset="0"/>
              </a:rPr>
              <a:t>Acquisitions Supporting Diversity and Equity</a:t>
            </a:r>
            <a:br>
              <a:rPr lang="en-US" sz="5400" b="0" i="0" dirty="0">
                <a:solidFill>
                  <a:srgbClr val="222222"/>
                </a:solidFill>
                <a:effectLst/>
                <a:latin typeface="Calibri" panose="020F0502020204030204" pitchFamily="34" charset="0"/>
              </a:rPr>
            </a:br>
            <a:endParaRPr lang="en-US" dirty="0"/>
          </a:p>
        </p:txBody>
      </p:sp>
      <p:sp>
        <p:nvSpPr>
          <p:cNvPr id="3" name="Subtitle 2">
            <a:extLst>
              <a:ext uri="{FF2B5EF4-FFF2-40B4-BE49-F238E27FC236}">
                <a16:creationId xmlns:a16="http://schemas.microsoft.com/office/drawing/2014/main" id="{03050938-8B05-8D36-7A0E-D6B0AD1EEF27}"/>
              </a:ext>
            </a:extLst>
          </p:cNvPr>
          <p:cNvSpPr>
            <a:spLocks noGrp="1"/>
          </p:cNvSpPr>
          <p:nvPr>
            <p:ph type="subTitle" idx="1"/>
          </p:nvPr>
        </p:nvSpPr>
        <p:spPr/>
        <p:txBody>
          <a:bodyPr>
            <a:normAutofit fontScale="62500" lnSpcReduction="20000"/>
          </a:bodyPr>
          <a:lstStyle/>
          <a:p>
            <a:r>
              <a:rPr lang="en-US" dirty="0"/>
              <a:t>Karen Venturella</a:t>
            </a:r>
          </a:p>
          <a:p>
            <a:r>
              <a:rPr lang="en-US" dirty="0"/>
              <a:t>Acquisitions Librarian</a:t>
            </a:r>
          </a:p>
          <a:p>
            <a:r>
              <a:rPr lang="en-US" dirty="0"/>
              <a:t>Union CoLlege of Union County, NJ</a:t>
            </a:r>
          </a:p>
        </p:txBody>
      </p:sp>
    </p:spTree>
    <p:extLst>
      <p:ext uri="{BB962C8B-B14F-4D97-AF65-F5344CB8AC3E}">
        <p14:creationId xmlns:p14="http://schemas.microsoft.com/office/powerpoint/2010/main" val="384566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0692-D23C-A68C-AE3C-7564C4E0D1F8}"/>
              </a:ext>
            </a:extLst>
          </p:cNvPr>
          <p:cNvSpPr>
            <a:spLocks noGrp="1"/>
          </p:cNvSpPr>
          <p:nvPr>
            <p:ph type="title"/>
          </p:nvPr>
        </p:nvSpPr>
        <p:spPr/>
        <p:txBody>
          <a:bodyPr/>
          <a:lstStyle/>
          <a:p>
            <a:r>
              <a:rPr lang="en-US" dirty="0"/>
              <a:t>Diversity in the catalog</a:t>
            </a:r>
          </a:p>
        </p:txBody>
      </p:sp>
      <p:sp>
        <p:nvSpPr>
          <p:cNvPr id="3" name="Content Placeholder 2">
            <a:extLst>
              <a:ext uri="{FF2B5EF4-FFF2-40B4-BE49-F238E27FC236}">
                <a16:creationId xmlns:a16="http://schemas.microsoft.com/office/drawing/2014/main" id="{AA4571FC-F62B-4C2A-A162-68B8391C3224}"/>
              </a:ext>
            </a:extLst>
          </p:cNvPr>
          <p:cNvSpPr>
            <a:spLocks noGrp="1"/>
          </p:cNvSpPr>
          <p:nvPr>
            <p:ph idx="1"/>
          </p:nvPr>
        </p:nvSpPr>
        <p:spPr/>
        <p:txBody>
          <a:bodyPr>
            <a:normAutofit fontScale="92500" lnSpcReduction="20000"/>
          </a:bodyPr>
          <a:lstStyle/>
          <a:p>
            <a:r>
              <a:rPr lang="en-US" dirty="0"/>
              <a:t>666 books with keyword diversity</a:t>
            </a:r>
          </a:p>
          <a:p>
            <a:r>
              <a:rPr lang="en-US" dirty="0"/>
              <a:t>535 books with title has word diversity</a:t>
            </a:r>
          </a:p>
          <a:p>
            <a:r>
              <a:rPr lang="en-US" dirty="0"/>
              <a:t>1102 books with title justice</a:t>
            </a:r>
          </a:p>
          <a:p>
            <a:r>
              <a:rPr lang="en-US" dirty="0"/>
              <a:t>3814 books with keyword justice</a:t>
            </a:r>
          </a:p>
          <a:p>
            <a:r>
              <a:rPr lang="en-US" dirty="0"/>
              <a:t>1148 books with keyword racism</a:t>
            </a:r>
          </a:p>
          <a:p>
            <a:r>
              <a:rPr lang="en-US" dirty="0"/>
              <a:t>168 books with title racism</a:t>
            </a:r>
          </a:p>
          <a:p>
            <a:r>
              <a:rPr lang="en-US" dirty="0"/>
              <a:t>252 books with keyword transgender</a:t>
            </a:r>
          </a:p>
          <a:p>
            <a:r>
              <a:rPr lang="en-US" dirty="0"/>
              <a:t>58 books with title transgender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0470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4C88-E422-98EC-8998-D9EC293C9A11}"/>
              </a:ext>
            </a:extLst>
          </p:cNvPr>
          <p:cNvSpPr>
            <a:spLocks noGrp="1"/>
          </p:cNvSpPr>
          <p:nvPr>
            <p:ph type="title"/>
          </p:nvPr>
        </p:nvSpPr>
        <p:spPr/>
        <p:txBody>
          <a:bodyPr/>
          <a:lstStyle/>
          <a:p>
            <a:r>
              <a:rPr lang="en-US" dirty="0"/>
              <a:t>Monthly Displays</a:t>
            </a:r>
          </a:p>
        </p:txBody>
      </p:sp>
      <p:sp>
        <p:nvSpPr>
          <p:cNvPr id="3" name="Content Placeholder 2">
            <a:extLst>
              <a:ext uri="{FF2B5EF4-FFF2-40B4-BE49-F238E27FC236}">
                <a16:creationId xmlns:a16="http://schemas.microsoft.com/office/drawing/2014/main" id="{CF2C638F-9F06-95EB-5D44-C36A0037CB48}"/>
              </a:ext>
            </a:extLst>
          </p:cNvPr>
          <p:cNvSpPr>
            <a:spLocks noGrp="1"/>
          </p:cNvSpPr>
          <p:nvPr>
            <p:ph idx="1"/>
          </p:nvPr>
        </p:nvSpPr>
        <p:spPr/>
        <p:txBody>
          <a:bodyPr/>
          <a:lstStyle/>
          <a:p>
            <a:pPr marL="0" indent="0">
              <a:buNone/>
            </a:pPr>
            <a:r>
              <a:rPr lang="en-US" b="0" i="0" dirty="0">
                <a:solidFill>
                  <a:srgbClr val="000000"/>
                </a:solidFill>
                <a:effectLst/>
                <a:latin typeface="Tahoma" panose="020B0604030504040204" pitchFamily="34" charset="0"/>
              </a:rPr>
              <a:t>January Poverty Awareness </a:t>
            </a:r>
          </a:p>
          <a:p>
            <a:pPr marL="0" indent="0">
              <a:buNone/>
            </a:pPr>
            <a:r>
              <a:rPr lang="en-US" dirty="0">
                <a:solidFill>
                  <a:srgbClr val="000000"/>
                </a:solidFill>
                <a:latin typeface="Tahoma" panose="020B0604030504040204" pitchFamily="34" charset="0"/>
              </a:rPr>
              <a:t>February Black History Month</a:t>
            </a:r>
          </a:p>
          <a:p>
            <a:pPr marL="0" indent="0">
              <a:buNone/>
            </a:pPr>
            <a:r>
              <a:rPr lang="en-US" b="0" i="0" dirty="0">
                <a:solidFill>
                  <a:srgbClr val="000000"/>
                </a:solidFill>
                <a:effectLst/>
                <a:latin typeface="Tahoma" panose="020B0604030504040204" pitchFamily="34" charset="0"/>
              </a:rPr>
              <a:t>March Women’s History month</a:t>
            </a:r>
          </a:p>
          <a:p>
            <a:pPr marL="0" indent="0">
              <a:buNone/>
            </a:pPr>
            <a:r>
              <a:rPr lang="en-US" b="0" i="0" dirty="0">
                <a:solidFill>
                  <a:srgbClr val="000000"/>
                </a:solidFill>
                <a:effectLst/>
                <a:latin typeface="Comic Sans MS" panose="030F0702030302020204" pitchFamily="66" charset="0"/>
              </a:rPr>
              <a:t>May American Asian and Pacific Islander Heritage</a:t>
            </a:r>
            <a:endParaRPr lang="en-US" b="1" i="0" dirty="0">
              <a:solidFill>
                <a:srgbClr val="000000"/>
              </a:solidFill>
              <a:effectLst/>
              <a:latin typeface="Tahoma" panose="020B0604030504040204" pitchFamily="34" charset="0"/>
            </a:endParaRPr>
          </a:p>
          <a:p>
            <a:pPr marL="0" indent="0">
              <a:buNone/>
            </a:pPr>
            <a:r>
              <a:rPr lang="en-US" dirty="0">
                <a:solidFill>
                  <a:srgbClr val="000000"/>
                </a:solidFill>
                <a:latin typeface="Tahoma" panose="020B0604030504040204" pitchFamily="34" charset="0"/>
              </a:rPr>
              <a:t>October </a:t>
            </a:r>
            <a:r>
              <a:rPr lang="en-US" b="0" i="0" dirty="0">
                <a:solidFill>
                  <a:srgbClr val="000000"/>
                </a:solidFill>
                <a:effectLst/>
                <a:latin typeface="Tahoma" panose="020B0604030504040204" pitchFamily="34" charset="0"/>
              </a:rPr>
              <a:t>LGBTQ+ display.</a:t>
            </a:r>
            <a:endParaRPr lang="en-US" dirty="0"/>
          </a:p>
        </p:txBody>
      </p:sp>
    </p:spTree>
    <p:extLst>
      <p:ext uri="{BB962C8B-B14F-4D97-AF65-F5344CB8AC3E}">
        <p14:creationId xmlns:p14="http://schemas.microsoft.com/office/powerpoint/2010/main" val="3157278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5FEC3B-C8BC-F17A-A05F-09ACFFA327F8}"/>
              </a:ext>
            </a:extLst>
          </p:cNvPr>
          <p:cNvPicPr>
            <a:picLocks noChangeAspect="1"/>
          </p:cNvPicPr>
          <p:nvPr/>
        </p:nvPicPr>
        <p:blipFill>
          <a:blip r:embed="rId2"/>
          <a:stretch>
            <a:fillRect/>
          </a:stretch>
        </p:blipFill>
        <p:spPr>
          <a:xfrm>
            <a:off x="1138335" y="0"/>
            <a:ext cx="8808098" cy="6858000"/>
          </a:xfrm>
          <a:prstGeom prst="rect">
            <a:avLst/>
          </a:prstGeom>
        </p:spPr>
      </p:pic>
    </p:spTree>
    <p:extLst>
      <p:ext uri="{BB962C8B-B14F-4D97-AF65-F5344CB8AC3E}">
        <p14:creationId xmlns:p14="http://schemas.microsoft.com/office/powerpoint/2010/main" val="152848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4307-89E2-C731-FFEA-DF51318EF53D}"/>
              </a:ext>
            </a:extLst>
          </p:cNvPr>
          <p:cNvSpPr>
            <a:spLocks noGrp="1"/>
          </p:cNvSpPr>
          <p:nvPr>
            <p:ph type="title"/>
          </p:nvPr>
        </p:nvSpPr>
        <p:spPr/>
        <p:txBody>
          <a:bodyPr/>
          <a:lstStyle/>
          <a:p>
            <a:r>
              <a:rPr lang="en-US" dirty="0"/>
              <a:t>April is Poetry Month</a:t>
            </a:r>
          </a:p>
        </p:txBody>
      </p:sp>
      <p:graphicFrame>
        <p:nvGraphicFramePr>
          <p:cNvPr id="4" name="Content Placeholder 3">
            <a:extLst>
              <a:ext uri="{FF2B5EF4-FFF2-40B4-BE49-F238E27FC236}">
                <a16:creationId xmlns:a16="http://schemas.microsoft.com/office/drawing/2014/main" id="{BCC0FC1C-0C12-8C54-B487-9C5E0C09E65B}"/>
              </a:ext>
            </a:extLst>
          </p:cNvPr>
          <p:cNvGraphicFramePr>
            <a:graphicFrameLocks noGrp="1"/>
          </p:cNvGraphicFramePr>
          <p:nvPr>
            <p:ph idx="1"/>
            <p:extLst>
              <p:ext uri="{D42A27DB-BD31-4B8C-83A1-F6EECF244321}">
                <p14:modId xmlns:p14="http://schemas.microsoft.com/office/powerpoint/2010/main" val="1888419807"/>
              </p:ext>
            </p:extLst>
          </p:nvPr>
        </p:nvGraphicFramePr>
        <p:xfrm>
          <a:off x="1511559" y="2034074"/>
          <a:ext cx="8472196" cy="2762558"/>
        </p:xfrm>
        <a:graphic>
          <a:graphicData uri="http://schemas.openxmlformats.org/drawingml/2006/table">
            <a:tbl>
              <a:tblPr/>
              <a:tblGrid>
                <a:gridCol w="4429249">
                  <a:extLst>
                    <a:ext uri="{9D8B030D-6E8A-4147-A177-3AD203B41FA5}">
                      <a16:colId xmlns:a16="http://schemas.microsoft.com/office/drawing/2014/main" val="2644163239"/>
                    </a:ext>
                  </a:extLst>
                </a:gridCol>
                <a:gridCol w="4042947">
                  <a:extLst>
                    <a:ext uri="{9D8B030D-6E8A-4147-A177-3AD203B41FA5}">
                      <a16:colId xmlns:a16="http://schemas.microsoft.com/office/drawing/2014/main" val="3425732544"/>
                    </a:ext>
                  </a:extLst>
                </a:gridCol>
              </a:tblGrid>
              <a:tr h="440024">
                <a:tc>
                  <a:txBody>
                    <a:bodyPr/>
                    <a:lstStyle/>
                    <a:p>
                      <a:pPr algn="l" fontAlgn="b"/>
                      <a:r>
                        <a:rPr lang="en-US" sz="1300" b="1" i="0" u="none" strike="noStrike" dirty="0">
                          <a:solidFill>
                            <a:srgbClr val="000000"/>
                          </a:solidFill>
                          <a:effectLst/>
                          <a:latin typeface="Calibri" panose="020F0502020204030204" pitchFamily="34" charset="0"/>
                        </a:rPr>
                        <a:t>Large circ display</a:t>
                      </a:r>
                    </a:p>
                  </a:txBody>
                  <a:tcPr marL="9525" marR="9525" marT="9525" anchor="b">
                    <a:lnL>
                      <a:noFill/>
                    </a:lnL>
                    <a:lnR>
                      <a:noFill/>
                    </a:lnR>
                    <a:lnT>
                      <a:noFill/>
                    </a:lnT>
                    <a:lnB>
                      <a:noFill/>
                    </a:lnB>
                  </a:tcPr>
                </a:tc>
                <a:tc>
                  <a:txBody>
                    <a:bodyPr/>
                    <a:lstStyle/>
                    <a:p>
                      <a:pPr algn="l" fontAlgn="b"/>
                      <a:r>
                        <a:rPr lang="en-US" sz="1300" b="1" i="0" u="none" strike="noStrike" dirty="0">
                          <a:solidFill>
                            <a:srgbClr val="000000"/>
                          </a:solidFill>
                          <a:effectLst/>
                          <a:latin typeface="Calibri" panose="020F0502020204030204" pitchFamily="34" charset="0"/>
                        </a:rPr>
                        <a:t>small circ display</a:t>
                      </a:r>
                    </a:p>
                  </a:txBody>
                  <a:tcPr marL="9525" marR="9525" marT="9525" anchor="b">
                    <a:lnL>
                      <a:noFill/>
                    </a:lnL>
                    <a:lnR>
                      <a:noFill/>
                    </a:lnR>
                    <a:lnT>
                      <a:noFill/>
                    </a:lnT>
                    <a:lnB>
                      <a:noFill/>
                    </a:lnB>
                  </a:tcPr>
                </a:tc>
                <a:extLst>
                  <a:ext uri="{0D108BD9-81ED-4DB2-BD59-A6C34878D82A}">
                    <a16:rowId xmlns:a16="http://schemas.microsoft.com/office/drawing/2014/main" val="1592729227"/>
                  </a:ext>
                </a:extLst>
              </a:tr>
              <a:tr h="387089">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anchor="b">
                    <a:lnL>
                      <a:noFill/>
                    </a:lnL>
                    <a:lnR>
                      <a:noFill/>
                    </a:lnR>
                    <a:lnT>
                      <a:noFill/>
                    </a:lnT>
                    <a:lnB>
                      <a:noFill/>
                    </a:lnB>
                    <a:solidFill>
                      <a:srgbClr val="FFFF0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anchor="b">
                    <a:lnL>
                      <a:noFill/>
                    </a:lnL>
                    <a:lnR>
                      <a:noFill/>
                    </a:lnR>
                    <a:lnT>
                      <a:noFill/>
                    </a:lnT>
                    <a:lnB>
                      <a:noFill/>
                    </a:lnB>
                    <a:solidFill>
                      <a:srgbClr val="FFFF00"/>
                    </a:solidFill>
                  </a:tcPr>
                </a:tc>
                <a:extLst>
                  <a:ext uri="{0D108BD9-81ED-4DB2-BD59-A6C34878D82A}">
                    <a16:rowId xmlns:a16="http://schemas.microsoft.com/office/drawing/2014/main" val="1988501772"/>
                  </a:ext>
                </a:extLst>
              </a:tr>
              <a:tr h="387089">
                <a:tc>
                  <a:txBody>
                    <a:bodyPr/>
                    <a:lstStyle/>
                    <a:p>
                      <a:pPr algn="l" fontAlgn="b"/>
                      <a:r>
                        <a:rPr lang="en-US" sz="1100" b="0" i="0" u="none" strike="noStrike" dirty="0">
                          <a:solidFill>
                            <a:srgbClr val="000000"/>
                          </a:solidFill>
                          <a:effectLst/>
                          <a:latin typeface="Calibri" panose="020F0502020204030204" pitchFamily="34" charset="0"/>
                        </a:rPr>
                        <a:t>Women in Politics</a:t>
                      </a:r>
                    </a:p>
                  </a:txBody>
                  <a:tcPr marL="9525" marR="9525" marT="9525"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Women of the Supreme Court</a:t>
                      </a:r>
                    </a:p>
                  </a:txBody>
                  <a:tcPr marL="9525" marR="9525" marT="9525" anchor="b">
                    <a:lnL>
                      <a:noFill/>
                    </a:lnL>
                    <a:lnR>
                      <a:noFill/>
                    </a:lnR>
                    <a:lnT>
                      <a:noFill/>
                    </a:lnT>
                    <a:lnB>
                      <a:noFill/>
                    </a:lnB>
                  </a:tcPr>
                </a:tc>
                <a:extLst>
                  <a:ext uri="{0D108BD9-81ED-4DB2-BD59-A6C34878D82A}">
                    <a16:rowId xmlns:a16="http://schemas.microsoft.com/office/drawing/2014/main" val="1774274307"/>
                  </a:ext>
                </a:extLst>
              </a:tr>
              <a:tr h="387089">
                <a:tc>
                  <a:txBody>
                    <a:bodyPr/>
                    <a:lstStyle/>
                    <a:p>
                      <a:pPr algn="l" fontAlgn="b"/>
                      <a:r>
                        <a:rPr lang="en-US" sz="1100" b="0" i="0" u="none" strike="noStrike" dirty="0">
                          <a:solidFill>
                            <a:srgbClr val="000000"/>
                          </a:solidFill>
                          <a:effectLst/>
                          <a:latin typeface="Calibri" panose="020F0502020204030204" pitchFamily="34" charset="0"/>
                        </a:rPr>
                        <a:t>Black poets</a:t>
                      </a:r>
                    </a:p>
                  </a:txBody>
                  <a:tcPr marL="9525" marR="9525" marT="9525"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Harlem Renaissance</a:t>
                      </a:r>
                    </a:p>
                  </a:txBody>
                  <a:tcPr marL="9525" marR="9525" marT="9525" anchor="b">
                    <a:lnL>
                      <a:noFill/>
                    </a:lnL>
                    <a:lnR>
                      <a:noFill/>
                    </a:lnR>
                    <a:lnT>
                      <a:noFill/>
                    </a:lnT>
                    <a:lnB>
                      <a:noFill/>
                    </a:lnB>
                  </a:tcPr>
                </a:tc>
                <a:extLst>
                  <a:ext uri="{0D108BD9-81ED-4DB2-BD59-A6C34878D82A}">
                    <a16:rowId xmlns:a16="http://schemas.microsoft.com/office/drawing/2014/main" val="1432137914"/>
                  </a:ext>
                </a:extLst>
              </a:tr>
              <a:tr h="387089">
                <a:tc>
                  <a:txBody>
                    <a:bodyPr/>
                    <a:lstStyle/>
                    <a:p>
                      <a:pPr algn="l" fontAlgn="b"/>
                      <a:r>
                        <a:rPr lang="en-US" sz="1100" b="0" i="0" u="none" strike="sngStrike" dirty="0">
                          <a:solidFill>
                            <a:srgbClr val="000000"/>
                          </a:solidFill>
                          <a:effectLst/>
                          <a:latin typeface="Calibri" panose="020F0502020204030204" pitchFamily="34" charset="0"/>
                        </a:rPr>
                        <a:t>Hip Hop</a:t>
                      </a:r>
                      <a:endParaRPr lang="en-US" sz="1100" b="0" i="0" u="none" strike="noStrike" dirty="0">
                        <a:solidFill>
                          <a:srgbClr val="000000"/>
                        </a:solidFill>
                        <a:effectLst/>
                        <a:latin typeface="Calibri" panose="020F0502020204030204" pitchFamily="34" charset="0"/>
                      </a:endParaRPr>
                    </a:p>
                  </a:txBody>
                  <a:tcPr marL="9525" marR="9525" marT="9525"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Modern Poetry</a:t>
                      </a:r>
                    </a:p>
                  </a:txBody>
                  <a:tcPr marL="9525" marR="9525" marT="9525" anchor="b">
                    <a:lnL>
                      <a:noFill/>
                    </a:lnL>
                    <a:lnR>
                      <a:noFill/>
                    </a:lnR>
                    <a:lnT>
                      <a:noFill/>
                    </a:lnT>
                    <a:lnB>
                      <a:noFill/>
                    </a:lnB>
                  </a:tcPr>
                </a:tc>
                <a:extLst>
                  <a:ext uri="{0D108BD9-81ED-4DB2-BD59-A6C34878D82A}">
                    <a16:rowId xmlns:a16="http://schemas.microsoft.com/office/drawing/2014/main" val="4224571914"/>
                  </a:ext>
                </a:extLst>
              </a:tr>
              <a:tr h="387089">
                <a:tc>
                  <a:txBody>
                    <a:bodyPr/>
                    <a:lstStyle/>
                    <a:p>
                      <a:pPr algn="l" fontAlgn="b"/>
                      <a:r>
                        <a:rPr lang="en-US" sz="1100" b="0" i="0" u="none" strike="noStrike" dirty="0">
                          <a:solidFill>
                            <a:srgbClr val="000000"/>
                          </a:solidFill>
                          <a:effectLst/>
                          <a:latin typeface="Calibri" panose="020F0502020204030204" pitchFamily="34" charset="0"/>
                        </a:rPr>
                        <a:t>Women Poets</a:t>
                      </a:r>
                    </a:p>
                  </a:txBody>
                  <a:tcPr marL="9525" marR="9525" marT="9525"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Poetry from antiquity</a:t>
                      </a:r>
                    </a:p>
                  </a:txBody>
                  <a:tcPr marL="9525" marR="9525" marT="9525" anchor="b">
                    <a:lnL>
                      <a:noFill/>
                    </a:lnL>
                    <a:lnR>
                      <a:noFill/>
                    </a:lnR>
                    <a:lnT>
                      <a:noFill/>
                    </a:lnT>
                    <a:lnB>
                      <a:noFill/>
                    </a:lnB>
                  </a:tcPr>
                </a:tc>
                <a:extLst>
                  <a:ext uri="{0D108BD9-81ED-4DB2-BD59-A6C34878D82A}">
                    <a16:rowId xmlns:a16="http://schemas.microsoft.com/office/drawing/2014/main" val="3827891692"/>
                  </a:ext>
                </a:extLst>
              </a:tr>
              <a:tr h="387089">
                <a:tc>
                  <a:txBody>
                    <a:bodyPr/>
                    <a:lstStyle/>
                    <a:p>
                      <a:pPr algn="l" fontAlgn="b"/>
                      <a:r>
                        <a:rPr lang="en-US" sz="1100" b="0" i="0" u="none" strike="noStrike" dirty="0">
                          <a:solidFill>
                            <a:srgbClr val="000000"/>
                          </a:solidFill>
                          <a:effectLst/>
                          <a:latin typeface="Calibri" panose="020F0502020204030204" pitchFamily="34" charset="0"/>
                        </a:rPr>
                        <a:t>Hispanic poets</a:t>
                      </a:r>
                    </a:p>
                  </a:txBody>
                  <a:tcPr marL="9525" marR="9525" marT="9525"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Beat poets</a:t>
                      </a:r>
                    </a:p>
                  </a:txBody>
                  <a:tcPr marL="9525" marR="9525" marT="9525" anchor="b">
                    <a:lnL>
                      <a:noFill/>
                    </a:lnL>
                    <a:lnR>
                      <a:noFill/>
                    </a:lnR>
                    <a:lnT>
                      <a:noFill/>
                    </a:lnT>
                    <a:lnB>
                      <a:noFill/>
                    </a:lnB>
                  </a:tcPr>
                </a:tc>
                <a:extLst>
                  <a:ext uri="{0D108BD9-81ED-4DB2-BD59-A6C34878D82A}">
                    <a16:rowId xmlns:a16="http://schemas.microsoft.com/office/drawing/2014/main" val="2687128421"/>
                  </a:ext>
                </a:extLst>
              </a:tr>
            </a:tbl>
          </a:graphicData>
        </a:graphic>
      </p:graphicFrame>
    </p:spTree>
    <p:extLst>
      <p:ext uri="{BB962C8B-B14F-4D97-AF65-F5344CB8AC3E}">
        <p14:creationId xmlns:p14="http://schemas.microsoft.com/office/powerpoint/2010/main" val="153779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E67BA-39B3-A064-62F2-F49C161D5446}"/>
              </a:ext>
            </a:extLst>
          </p:cNvPr>
          <p:cNvSpPr>
            <a:spLocks noGrp="1"/>
          </p:cNvSpPr>
          <p:nvPr>
            <p:ph type="title"/>
          </p:nvPr>
        </p:nvSpPr>
        <p:spPr/>
        <p:txBody>
          <a:bodyPr/>
          <a:lstStyle/>
          <a:p>
            <a:r>
              <a:rPr lang="en-US" dirty="0"/>
              <a:t>LibGuides on Diverse Topics</a:t>
            </a:r>
          </a:p>
        </p:txBody>
      </p:sp>
      <p:sp>
        <p:nvSpPr>
          <p:cNvPr id="3" name="Content Placeholder 2">
            <a:extLst>
              <a:ext uri="{FF2B5EF4-FFF2-40B4-BE49-F238E27FC236}">
                <a16:creationId xmlns:a16="http://schemas.microsoft.com/office/drawing/2014/main" id="{377149C7-6E52-AC41-CF6E-BBF1227A83CD}"/>
              </a:ext>
            </a:extLst>
          </p:cNvPr>
          <p:cNvSpPr>
            <a:spLocks noGrp="1"/>
          </p:cNvSpPr>
          <p:nvPr>
            <p:ph idx="1"/>
          </p:nvPr>
        </p:nvSpPr>
        <p:spPr>
          <a:xfrm>
            <a:off x="466531" y="1825625"/>
            <a:ext cx="10887269" cy="4351338"/>
          </a:xfrm>
        </p:spPr>
        <p:txBody>
          <a:bodyPr/>
          <a:lstStyle/>
          <a:p>
            <a:pPr marL="0" indent="0">
              <a:buNone/>
            </a:pPr>
            <a:r>
              <a:rPr lang="en-US" dirty="0"/>
              <a:t>Example Racial Justice, Policing and Protest</a:t>
            </a:r>
          </a:p>
          <a:p>
            <a:pPr marL="0" indent="0">
              <a:buNone/>
            </a:pPr>
            <a:r>
              <a:rPr lang="en-US" dirty="0">
                <a:hlinkClick r:id="rId2"/>
              </a:rPr>
              <a:t>https://ucc.libapps.com/libguides/admin_c.php?g=1049244&amp;p=7614865</a:t>
            </a:r>
            <a:endParaRPr lang="en-US" dirty="0"/>
          </a:p>
          <a:p>
            <a:pPr marL="0" indent="0">
              <a:buNone/>
            </a:pPr>
            <a:endParaRPr lang="en-US" dirty="0"/>
          </a:p>
        </p:txBody>
      </p:sp>
      <p:pic>
        <p:nvPicPr>
          <p:cNvPr id="5" name="Picture 4">
            <a:extLst>
              <a:ext uri="{FF2B5EF4-FFF2-40B4-BE49-F238E27FC236}">
                <a16:creationId xmlns:a16="http://schemas.microsoft.com/office/drawing/2014/main" id="{33BE49AC-B8C2-7794-CA67-1FD53866FAD8}"/>
              </a:ext>
            </a:extLst>
          </p:cNvPr>
          <p:cNvPicPr>
            <a:picLocks noChangeAspect="1"/>
          </p:cNvPicPr>
          <p:nvPr/>
        </p:nvPicPr>
        <p:blipFill>
          <a:blip r:embed="rId3"/>
          <a:stretch>
            <a:fillRect/>
          </a:stretch>
        </p:blipFill>
        <p:spPr>
          <a:xfrm>
            <a:off x="3138836" y="3041779"/>
            <a:ext cx="6378389" cy="4121603"/>
          </a:xfrm>
          <a:prstGeom prst="rect">
            <a:avLst/>
          </a:prstGeom>
        </p:spPr>
      </p:pic>
    </p:spTree>
    <p:extLst>
      <p:ext uri="{BB962C8B-B14F-4D97-AF65-F5344CB8AC3E}">
        <p14:creationId xmlns:p14="http://schemas.microsoft.com/office/powerpoint/2010/main" val="181027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7158F-5588-1942-C3CC-044E65002B75}"/>
              </a:ext>
            </a:extLst>
          </p:cNvPr>
          <p:cNvSpPr>
            <a:spLocks noGrp="1"/>
          </p:cNvSpPr>
          <p:nvPr>
            <p:ph type="title"/>
          </p:nvPr>
        </p:nvSpPr>
        <p:spPr/>
        <p:txBody>
          <a:bodyPr/>
          <a:lstStyle/>
          <a:p>
            <a:r>
              <a:rPr lang="en-US" dirty="0"/>
              <a:t>White Board Diverse topics  </a:t>
            </a:r>
          </a:p>
        </p:txBody>
      </p:sp>
      <p:pic>
        <p:nvPicPr>
          <p:cNvPr id="5" name="Content Placeholder 4">
            <a:extLst>
              <a:ext uri="{FF2B5EF4-FFF2-40B4-BE49-F238E27FC236}">
                <a16:creationId xmlns:a16="http://schemas.microsoft.com/office/drawing/2014/main" id="{3084B5BC-FAFE-CB72-C775-EAEC2FCAFAE2}"/>
              </a:ext>
            </a:extLst>
          </p:cNvPr>
          <p:cNvPicPr>
            <a:picLocks noGrp="1" noChangeAspect="1"/>
          </p:cNvPicPr>
          <p:nvPr>
            <p:ph idx="1"/>
          </p:nvPr>
        </p:nvPicPr>
        <p:blipFill>
          <a:blip r:embed="rId2"/>
          <a:stretch>
            <a:fillRect/>
          </a:stretch>
        </p:blipFill>
        <p:spPr>
          <a:xfrm>
            <a:off x="838200" y="1825625"/>
            <a:ext cx="10003971" cy="4667250"/>
          </a:xfrm>
        </p:spPr>
      </p:pic>
    </p:spTree>
    <p:extLst>
      <p:ext uri="{BB962C8B-B14F-4D97-AF65-F5344CB8AC3E}">
        <p14:creationId xmlns:p14="http://schemas.microsoft.com/office/powerpoint/2010/main" val="16665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1DA4-9998-484B-42B1-DEA587B7FE68}"/>
              </a:ext>
            </a:extLst>
          </p:cNvPr>
          <p:cNvSpPr>
            <a:spLocks noGrp="1"/>
          </p:cNvSpPr>
          <p:nvPr>
            <p:ph type="title"/>
          </p:nvPr>
        </p:nvSpPr>
        <p:spPr/>
        <p:txBody>
          <a:bodyPr/>
          <a:lstStyle/>
          <a:p>
            <a:r>
              <a:rPr lang="en-US" dirty="0"/>
              <a:t>Professional Development Activities</a:t>
            </a:r>
          </a:p>
        </p:txBody>
      </p:sp>
      <p:sp>
        <p:nvSpPr>
          <p:cNvPr id="3" name="Content Placeholder 2">
            <a:extLst>
              <a:ext uri="{FF2B5EF4-FFF2-40B4-BE49-F238E27FC236}">
                <a16:creationId xmlns:a16="http://schemas.microsoft.com/office/drawing/2014/main" id="{82E421D5-4B84-B70E-2E5D-66A50D3A8301}"/>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Recommended Diversity Award for NJLA</a:t>
            </a:r>
          </a:p>
          <a:p>
            <a:r>
              <a:rPr lang="en-US" sz="3200" dirty="0">
                <a:latin typeface="Arial" panose="020B0604020202020204" pitchFamily="34" charset="0"/>
                <a:cs typeface="Arial" panose="020B0604020202020204" pitchFamily="34" charset="0"/>
              </a:rPr>
              <a:t>Mentoring Program</a:t>
            </a:r>
          </a:p>
          <a:p>
            <a:r>
              <a:rPr lang="en-US" sz="3200" dirty="0">
                <a:latin typeface="Arial" panose="020B0604020202020204" pitchFamily="34" charset="0"/>
                <a:cs typeface="Arial" panose="020B0604020202020204" pitchFamily="34" charset="0"/>
              </a:rPr>
              <a:t>Reviews on topics related to affordable housing, the un-housed, social justice</a:t>
            </a:r>
          </a:p>
        </p:txBody>
      </p:sp>
    </p:spTree>
    <p:extLst>
      <p:ext uri="{BB962C8B-B14F-4D97-AF65-F5344CB8AC3E}">
        <p14:creationId xmlns:p14="http://schemas.microsoft.com/office/powerpoint/2010/main" val="211838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CE7C-3859-CD97-AABD-AA3588D6310F}"/>
              </a:ext>
            </a:extLst>
          </p:cNvPr>
          <p:cNvSpPr>
            <a:spLocks noGrp="1"/>
          </p:cNvSpPr>
          <p:nvPr>
            <p:ph type="title"/>
          </p:nvPr>
        </p:nvSpPr>
        <p:spPr/>
        <p:txBody>
          <a:bodyPr>
            <a:normAutofit fontScale="90000"/>
          </a:bodyPr>
          <a:lstStyle/>
          <a:p>
            <a:r>
              <a:rPr lang="en-US" dirty="0"/>
              <a:t>NJLA </a:t>
            </a:r>
            <a:r>
              <a:rPr lang="en-US" b="1" i="0" dirty="0">
                <a:solidFill>
                  <a:srgbClr val="7A7B7B"/>
                </a:solidFill>
                <a:effectLst/>
                <a:latin typeface="Roboto" panose="02000000000000000000" pitchFamily="2" charset="0"/>
              </a:rPr>
              <a:t>Equity, Diversity, and Inclusion Award </a:t>
            </a:r>
            <a:br>
              <a:rPr lang="en-US" b="1" i="0" dirty="0">
                <a:solidFill>
                  <a:srgbClr val="7A7B7B"/>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8142055E-AB75-DC6B-1434-65CC05DE449F}"/>
              </a:ext>
            </a:extLst>
          </p:cNvPr>
          <p:cNvSpPr>
            <a:spLocks noGrp="1"/>
          </p:cNvSpPr>
          <p:nvPr>
            <p:ph idx="1"/>
          </p:nvPr>
        </p:nvSpPr>
        <p:spPr/>
        <p:txBody>
          <a:bodyPr/>
          <a:lstStyle/>
          <a:p>
            <a:pPr algn="l" rtl="0"/>
            <a:r>
              <a:rPr lang="en-US" b="0" i="0" dirty="0">
                <a:solidFill>
                  <a:srgbClr val="4A4A4A"/>
                </a:solidFill>
                <a:effectLst/>
                <a:latin typeface="Roboto" panose="02000000000000000000" pitchFamily="2" charset="0"/>
              </a:rPr>
              <a:t>The award will recognize and honor outstanding contributions to equity, diversity, and inclusion by an institution or individual in 2022.  The recipient(s) of the EDI Award will be selected by the Honors &amp; Awards Committee.  </a:t>
            </a:r>
          </a:p>
          <a:p>
            <a:pPr algn="l" rtl="0"/>
            <a:r>
              <a:rPr lang="en-US" b="0" i="0" dirty="0">
                <a:solidFill>
                  <a:srgbClr val="4A4A4A"/>
                </a:solidFill>
                <a:effectLst/>
                <a:latin typeface="Roboto" panose="02000000000000000000" pitchFamily="2" charset="0"/>
              </a:rPr>
              <a:t>In accordance with the guidelines and definitions adopted by the ALA Council, recommended by the </a:t>
            </a:r>
            <a:r>
              <a:rPr lang="en-US" b="0" i="0" u="sng" dirty="0">
                <a:solidFill>
                  <a:srgbClr val="ED1B2F"/>
                </a:solidFill>
                <a:effectLst/>
                <a:latin typeface="Roboto" panose="02000000000000000000" pitchFamily="2" charset="0"/>
                <a:hlinkClick r:id="rId2"/>
              </a:rPr>
              <a:t>ALA Task Force on Equity, Diversity, and Inclusion</a:t>
            </a:r>
            <a:r>
              <a:rPr lang="en-US" b="0" i="0" dirty="0">
                <a:solidFill>
                  <a:srgbClr val="4A4A4A"/>
                </a:solidFill>
                <a:effectLst/>
                <a:latin typeface="Roboto" panose="02000000000000000000" pitchFamily="2" charset="0"/>
              </a:rPr>
              <a:t>:</a:t>
            </a:r>
          </a:p>
          <a:p>
            <a:endParaRPr lang="en-US" dirty="0"/>
          </a:p>
        </p:txBody>
      </p:sp>
    </p:spTree>
    <p:extLst>
      <p:ext uri="{BB962C8B-B14F-4D97-AF65-F5344CB8AC3E}">
        <p14:creationId xmlns:p14="http://schemas.microsoft.com/office/powerpoint/2010/main" val="3948011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81FE-6C87-5F37-8271-5F026E29F249}"/>
              </a:ext>
            </a:extLst>
          </p:cNvPr>
          <p:cNvSpPr>
            <a:spLocks noGrp="1"/>
          </p:cNvSpPr>
          <p:nvPr>
            <p:ph type="title"/>
          </p:nvPr>
        </p:nvSpPr>
        <p:spPr>
          <a:xfrm>
            <a:off x="497151" y="804519"/>
            <a:ext cx="10557704" cy="1049235"/>
          </a:xfrm>
        </p:spPr>
        <p:txBody>
          <a:bodyPr/>
          <a:lstStyle/>
          <a:p>
            <a:pPr algn="ctr" fontAlgn="base"/>
            <a:r>
              <a:rPr lang="en-US" b="1" i="0" dirty="0">
                <a:solidFill>
                  <a:srgbClr val="333399"/>
                </a:solidFill>
                <a:effectLst/>
                <a:latin typeface="Arial" panose="020B0604020202020204" pitchFamily="34" charset="0"/>
              </a:rPr>
              <a:t>ACRL Dr. E.J. Josey Spectrum Scholar Mentor Program</a:t>
            </a:r>
          </a:p>
        </p:txBody>
      </p:sp>
      <p:sp>
        <p:nvSpPr>
          <p:cNvPr id="3" name="Content Placeholder 2">
            <a:extLst>
              <a:ext uri="{FF2B5EF4-FFF2-40B4-BE49-F238E27FC236}">
                <a16:creationId xmlns:a16="http://schemas.microsoft.com/office/drawing/2014/main" id="{72EA477C-76CF-A74C-FB3A-D715156ECD7C}"/>
              </a:ext>
            </a:extLst>
          </p:cNvPr>
          <p:cNvSpPr>
            <a:spLocks noGrp="1"/>
          </p:cNvSpPr>
          <p:nvPr>
            <p:ph idx="1"/>
          </p:nvPr>
        </p:nvSpPr>
        <p:spPr/>
        <p:txBody>
          <a:bodyPr>
            <a:normAutofit lnSpcReduction="10000"/>
          </a:bodyPr>
          <a:lstStyle/>
          <a:p>
            <a:pPr marL="0" indent="0" algn="l" fontAlgn="base">
              <a:buNone/>
            </a:pPr>
            <a:r>
              <a:rPr lang="en-US" sz="2400" b="0" i="0" dirty="0">
                <a:solidFill>
                  <a:srgbClr val="000000"/>
                </a:solidFill>
                <a:effectLst/>
                <a:latin typeface="inherit"/>
              </a:rPr>
              <a:t>”The goal of this program is to link participating library school students and newly graduated librarians who are of American Indian/Alaska Native, Asian, Black/African American, Hispanic/Latino, Middle Eastern and North African, and/or Native Hawaiian/Other Pacific Islander descent, with established academic librarians who will provide mentoring and coaching support, serve as a role model in academic librarianship, and provide guidance in seeking a career path and opportunities for leadership in the profession. …”</a:t>
            </a:r>
          </a:p>
          <a:p>
            <a:endParaRPr lang="en-US" dirty="0"/>
          </a:p>
        </p:txBody>
      </p:sp>
    </p:spTree>
    <p:extLst>
      <p:ext uri="{BB962C8B-B14F-4D97-AF65-F5344CB8AC3E}">
        <p14:creationId xmlns:p14="http://schemas.microsoft.com/office/powerpoint/2010/main" val="825248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A6EC-D8E9-DDC5-0471-DB39881D0293}"/>
              </a:ext>
            </a:extLst>
          </p:cNvPr>
          <p:cNvSpPr>
            <a:spLocks noGrp="1"/>
          </p:cNvSpPr>
          <p:nvPr>
            <p:ph type="title"/>
          </p:nvPr>
        </p:nvSpPr>
        <p:spPr/>
        <p:txBody>
          <a:bodyPr/>
          <a:lstStyle/>
          <a:p>
            <a:r>
              <a:rPr lang="en-US" dirty="0"/>
              <a:t>Reviews for Choice &amp; Library Journal</a:t>
            </a:r>
          </a:p>
        </p:txBody>
      </p:sp>
      <p:sp>
        <p:nvSpPr>
          <p:cNvPr id="3" name="Content Placeholder 2">
            <a:extLst>
              <a:ext uri="{FF2B5EF4-FFF2-40B4-BE49-F238E27FC236}">
                <a16:creationId xmlns:a16="http://schemas.microsoft.com/office/drawing/2014/main" id="{6FD055F8-A754-ACA9-7C3C-95D88E317E54}"/>
              </a:ext>
            </a:extLst>
          </p:cNvPr>
          <p:cNvSpPr>
            <a:spLocks noGrp="1"/>
          </p:cNvSpPr>
          <p:nvPr>
            <p:ph idx="1"/>
          </p:nvPr>
        </p:nvSpPr>
        <p:spPr/>
        <p:txBody>
          <a:bodyPr>
            <a:noAutofit/>
          </a:bodyPr>
          <a:lstStyle/>
          <a:p>
            <a:pPr marL="0" marR="0" indent="0" algn="l">
              <a:spcBef>
                <a:spcPts val="0"/>
              </a:spcBef>
              <a:spcAft>
                <a:spcPts val="0"/>
              </a:spcAft>
              <a:buNone/>
            </a:pPr>
            <a:r>
              <a:rPr lang="en-US" sz="1600" b="0" i="0" dirty="0">
                <a:solidFill>
                  <a:srgbClr val="333333"/>
                </a:solidFill>
                <a:effectLst/>
                <a:latin typeface="Times New Roman" panose="02020603050405020304" pitchFamily="18" charset="0"/>
              </a:rPr>
              <a:t>Venturella, Karen. “The New Urban Crisis: How Our Cities Are Increasing Inequality, Deepening Segregation, and Failing the Middle Class—And What We Can Do About It.” </a:t>
            </a:r>
            <a:r>
              <a:rPr lang="en-US" sz="1600" b="0" i="1" dirty="0">
                <a:solidFill>
                  <a:srgbClr val="333333"/>
                </a:solidFill>
                <a:effectLst/>
                <a:latin typeface="Times New Roman" panose="02020603050405020304" pitchFamily="18" charset="0"/>
              </a:rPr>
              <a:t>Library Journal</a:t>
            </a:r>
            <a:r>
              <a:rPr lang="en-US" sz="1600" b="0" i="0" dirty="0">
                <a:solidFill>
                  <a:srgbClr val="333333"/>
                </a:solidFill>
                <a:effectLst/>
                <a:latin typeface="Times New Roman" panose="02020603050405020304" pitchFamily="18" charset="0"/>
              </a:rPr>
              <a:t>, vol. 142, no. 5, Mar. 2017, p. 132. </a:t>
            </a:r>
          </a:p>
          <a:p>
            <a:pPr marL="0" marR="0" indent="0" algn="l">
              <a:spcBef>
                <a:spcPts val="0"/>
              </a:spcBef>
              <a:spcAft>
                <a:spcPts val="0"/>
              </a:spcAft>
              <a:buNone/>
            </a:pPr>
            <a:r>
              <a:rPr lang="en-US" sz="1600" b="0" i="0" dirty="0">
                <a:solidFill>
                  <a:srgbClr val="333333"/>
                </a:solidFill>
                <a:effectLst/>
                <a:latin typeface="Times New Roman" panose="02020603050405020304" pitchFamily="18" charset="0"/>
              </a:rPr>
              <a:t>  </a:t>
            </a:r>
            <a:endParaRPr lang="en-US" sz="1600" b="0" i="0" dirty="0">
              <a:solidFill>
                <a:srgbClr val="000000"/>
              </a:solidFill>
              <a:effectLst/>
              <a:latin typeface="Times New Roman" panose="02020603050405020304" pitchFamily="18" charset="0"/>
            </a:endParaRPr>
          </a:p>
          <a:p>
            <a:pPr marL="0" marR="0" indent="0" algn="l">
              <a:spcBef>
                <a:spcPts val="0"/>
              </a:spcBef>
              <a:spcAft>
                <a:spcPts val="0"/>
              </a:spcAft>
              <a:buNone/>
            </a:pPr>
            <a:r>
              <a:rPr lang="en-US" sz="1600" b="0" i="0" dirty="0">
                <a:solidFill>
                  <a:srgbClr val="333333"/>
                </a:solidFill>
                <a:effectLst/>
                <a:latin typeface="Times New Roman" panose="02020603050405020304" pitchFamily="18" charset="0"/>
              </a:rPr>
              <a:t>Venturella, Karen. “The Health Gap: The Challenge of an Unequal World.” </a:t>
            </a:r>
            <a:r>
              <a:rPr lang="en-US" sz="1600" b="0" i="1" dirty="0">
                <a:solidFill>
                  <a:srgbClr val="333333"/>
                </a:solidFill>
                <a:effectLst/>
                <a:latin typeface="Times New Roman" panose="02020603050405020304" pitchFamily="18" charset="0"/>
              </a:rPr>
              <a:t>Library Journal</a:t>
            </a:r>
            <a:r>
              <a:rPr lang="en-US" sz="1600" b="0" i="0" dirty="0">
                <a:solidFill>
                  <a:srgbClr val="333333"/>
                </a:solidFill>
                <a:effectLst/>
                <a:latin typeface="Times New Roman" panose="02020603050405020304" pitchFamily="18" charset="0"/>
              </a:rPr>
              <a:t>, vol. 140, no. 17, Oct. 2015, p. 104. </a:t>
            </a:r>
            <a:endParaRPr lang="en-US" sz="1600" b="0" i="0" dirty="0">
              <a:solidFill>
                <a:srgbClr val="000000"/>
              </a:solidFill>
              <a:effectLst/>
              <a:latin typeface="Times New Roman" panose="02020603050405020304" pitchFamily="18" charset="0"/>
            </a:endParaRPr>
          </a:p>
          <a:p>
            <a:pPr marL="0" marR="0" indent="0" algn="l">
              <a:spcBef>
                <a:spcPts val="0"/>
              </a:spcBef>
              <a:spcAft>
                <a:spcPts val="0"/>
              </a:spcAft>
              <a:buNone/>
            </a:pPr>
            <a:r>
              <a:rPr lang="en-US" sz="1600" b="0" i="0" dirty="0">
                <a:solidFill>
                  <a:srgbClr val="333333"/>
                </a:solidFill>
                <a:effectLst/>
                <a:latin typeface="Times New Roman" panose="02020603050405020304" pitchFamily="18" charset="0"/>
              </a:rPr>
              <a:t> </a:t>
            </a:r>
            <a:endParaRPr lang="en-US" sz="1600" b="0" i="0" dirty="0">
              <a:solidFill>
                <a:srgbClr val="000000"/>
              </a:solidFill>
              <a:effectLst/>
              <a:latin typeface="Times New Roman" panose="02020603050405020304" pitchFamily="18" charset="0"/>
            </a:endParaRPr>
          </a:p>
          <a:p>
            <a:pPr marL="0" marR="0" indent="0" algn="l">
              <a:spcBef>
                <a:spcPts val="0"/>
              </a:spcBef>
              <a:spcAft>
                <a:spcPts val="0"/>
              </a:spcAft>
              <a:buNone/>
            </a:pPr>
            <a:r>
              <a:rPr lang="en-US" sz="1600" b="0" i="0" dirty="0">
                <a:solidFill>
                  <a:srgbClr val="333333"/>
                </a:solidFill>
                <a:effectLst/>
                <a:latin typeface="Times New Roman" panose="02020603050405020304" pitchFamily="18" charset="0"/>
              </a:rPr>
              <a:t>Venturella, Karen. “Evicted: Poverty and Profit in the American City.” </a:t>
            </a:r>
            <a:r>
              <a:rPr lang="en-US" sz="1600" b="0" i="1" dirty="0">
                <a:solidFill>
                  <a:srgbClr val="333333"/>
                </a:solidFill>
                <a:effectLst/>
                <a:latin typeface="Times New Roman" panose="02020603050405020304" pitchFamily="18" charset="0"/>
              </a:rPr>
              <a:t>Library Journal</a:t>
            </a:r>
            <a:r>
              <a:rPr lang="en-US" sz="1600" b="0" i="0" dirty="0">
                <a:solidFill>
                  <a:srgbClr val="333333"/>
                </a:solidFill>
                <a:effectLst/>
                <a:latin typeface="Times New Roman" panose="02020603050405020304" pitchFamily="18" charset="0"/>
              </a:rPr>
              <a:t>, vol. 141, no. 1, Jan. 2016, p. 122. </a:t>
            </a:r>
          </a:p>
          <a:p>
            <a:pPr marL="0" marR="0" indent="0" algn="l">
              <a:spcBef>
                <a:spcPts val="0"/>
              </a:spcBef>
              <a:spcAft>
                <a:spcPts val="0"/>
              </a:spcAft>
              <a:buNone/>
            </a:pPr>
            <a:endParaRPr lang="en-US" sz="1600" b="0" i="0" dirty="0">
              <a:solidFill>
                <a:srgbClr val="000000"/>
              </a:solidFill>
              <a:effectLst/>
              <a:latin typeface="Times New Roman" panose="02020603050405020304" pitchFamily="18" charset="0"/>
            </a:endParaRPr>
          </a:p>
          <a:p>
            <a:pPr marL="0" marR="0" indent="0" algn="l">
              <a:spcBef>
                <a:spcPts val="0"/>
              </a:spcBef>
              <a:spcAft>
                <a:spcPts val="0"/>
              </a:spcAft>
              <a:buNone/>
            </a:pPr>
            <a:r>
              <a:rPr lang="en-US" sz="1600" b="0" i="0" dirty="0">
                <a:solidFill>
                  <a:srgbClr val="333333"/>
                </a:solidFill>
                <a:effectLst/>
                <a:latin typeface="Times New Roman" panose="02020603050405020304" pitchFamily="18" charset="0"/>
              </a:rPr>
              <a:t>Venturella, Karen. “The Reproach of Hunger: Food, Justice, and Money in the 21st Century.” </a:t>
            </a:r>
            <a:r>
              <a:rPr lang="en-US" sz="1600" b="0" i="1" dirty="0">
                <a:solidFill>
                  <a:srgbClr val="333333"/>
                </a:solidFill>
                <a:effectLst/>
                <a:latin typeface="Times New Roman" panose="02020603050405020304" pitchFamily="18" charset="0"/>
              </a:rPr>
              <a:t>Library Journal</a:t>
            </a:r>
            <a:r>
              <a:rPr lang="en-US" sz="1600" b="0" i="0" dirty="0">
                <a:solidFill>
                  <a:srgbClr val="333333"/>
                </a:solidFill>
                <a:effectLst/>
                <a:latin typeface="Times New Roman" panose="02020603050405020304" pitchFamily="18" charset="0"/>
              </a:rPr>
              <a:t>, vol. 140, no. 14, Sept. 2015, p. 124. </a:t>
            </a:r>
            <a:endParaRPr lang="en-US" sz="16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38946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D630-9825-DA7F-F936-F798362E7089}"/>
              </a:ext>
            </a:extLst>
          </p:cNvPr>
          <p:cNvSpPr>
            <a:spLocks noGrp="1"/>
          </p:cNvSpPr>
          <p:nvPr>
            <p:ph type="title"/>
          </p:nvPr>
        </p:nvSpPr>
        <p:spPr/>
        <p:txBody>
          <a:bodyPr/>
          <a:lstStyle/>
          <a:p>
            <a:r>
              <a:rPr lang="en-US" dirty="0"/>
              <a:t>Diversity: A Core Value of Librarianship</a:t>
            </a:r>
          </a:p>
        </p:txBody>
      </p:sp>
      <p:sp>
        <p:nvSpPr>
          <p:cNvPr id="3" name="Content Placeholder 2">
            <a:extLst>
              <a:ext uri="{FF2B5EF4-FFF2-40B4-BE49-F238E27FC236}">
                <a16:creationId xmlns:a16="http://schemas.microsoft.com/office/drawing/2014/main" id="{49B42EC1-5937-84D5-62F4-8207940CB345}"/>
              </a:ext>
            </a:extLst>
          </p:cNvPr>
          <p:cNvSpPr>
            <a:spLocks noGrp="1"/>
          </p:cNvSpPr>
          <p:nvPr>
            <p:ph idx="1"/>
          </p:nvPr>
        </p:nvSpPr>
        <p:spPr/>
        <p:txBody>
          <a:bodyPr>
            <a:normAutofit fontScale="92500" lnSpcReduction="10000"/>
          </a:bodyPr>
          <a:lstStyle/>
          <a:p>
            <a:r>
              <a:rPr lang="en-US" b="0" i="0" dirty="0">
                <a:solidFill>
                  <a:srgbClr val="494949"/>
                </a:solidFill>
                <a:effectLst/>
                <a:latin typeface="Arial" panose="020B0604020202020204" pitchFamily="34" charset="0"/>
              </a:rPr>
              <a:t>“The foundation of modern librarianship rests on an essential set of core values that define, inform, and guide our professional practice... Among these are: access, confidentiality/privacy, democracy, diversity, education and lifelong learning, intellectual freedom, preservation, the public good, professionalism, service, social responsibility, and sustainability.”</a:t>
            </a:r>
          </a:p>
          <a:p>
            <a:pPr marL="0" indent="0" algn="l" fontAlgn="base">
              <a:buNone/>
            </a:pPr>
            <a:r>
              <a:rPr lang="en-US" b="1" i="0" dirty="0">
                <a:solidFill>
                  <a:srgbClr val="111111"/>
                </a:solidFill>
                <a:effectLst/>
                <a:latin typeface="Arial" panose="020B0604020202020204" pitchFamily="34" charset="0"/>
              </a:rPr>
              <a:t>Diversity</a:t>
            </a:r>
          </a:p>
          <a:p>
            <a:pPr algn="l" fontAlgn="base"/>
            <a:r>
              <a:rPr lang="en-US" b="0" i="0" dirty="0">
                <a:solidFill>
                  <a:srgbClr val="494949"/>
                </a:solidFill>
                <a:effectLst/>
                <a:latin typeface="Arial" panose="020B0604020202020204" pitchFamily="34" charset="0"/>
              </a:rPr>
              <a:t>“We value our nation's diversity and strive to reflect that diversity by providing a full spectrum of resources and services to the communities we serve. ”</a:t>
            </a:r>
          </a:p>
          <a:p>
            <a:pPr algn="l" fontAlgn="base"/>
            <a:r>
              <a:rPr lang="en-US" b="0" i="0" dirty="0">
                <a:solidFill>
                  <a:srgbClr val="494949"/>
                </a:solidFill>
                <a:effectLst/>
                <a:latin typeface="Arial" panose="020B0604020202020204" pitchFamily="34" charset="0"/>
              </a:rPr>
              <a:t>https://www.ala.org/advocacy/intfreedom/corevalues</a:t>
            </a:r>
          </a:p>
          <a:p>
            <a:endParaRPr lang="en-US" dirty="0"/>
          </a:p>
        </p:txBody>
      </p:sp>
    </p:spTree>
    <p:extLst>
      <p:ext uri="{BB962C8B-B14F-4D97-AF65-F5344CB8AC3E}">
        <p14:creationId xmlns:p14="http://schemas.microsoft.com/office/powerpoint/2010/main" val="33373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7002-E05A-2CDB-3F5A-54D8763043E3}"/>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70F604DA-7551-2F68-FE90-0745417B50D1}"/>
              </a:ext>
            </a:extLst>
          </p:cNvPr>
          <p:cNvSpPr>
            <a:spLocks noGrp="1"/>
          </p:cNvSpPr>
          <p:nvPr>
            <p:ph idx="1"/>
          </p:nvPr>
        </p:nvSpPr>
        <p:spPr/>
        <p:txBody>
          <a:bodyPr>
            <a:normAutofit/>
          </a:bodyPr>
          <a:lstStyle/>
          <a:p>
            <a:pPr marL="0" indent="-457200">
              <a:buNone/>
            </a:pPr>
            <a:r>
              <a:rPr lang="en-US" sz="1400" i="0" dirty="0">
                <a:effectLst/>
                <a:latin typeface="Arial" panose="020B0604020202020204" pitchFamily="34" charset="0"/>
                <a:cs typeface="Arial" panose="020B0604020202020204" pitchFamily="34" charset="0"/>
              </a:rPr>
              <a:t>ACRL Dr. E.J. Josey Spectrum Scholar Mentor Program h</a:t>
            </a:r>
            <a:r>
              <a:rPr lang="en-US"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ttps://www.ala.org/acrl/membership/mentoring/joseymentoring/mentorprogram</a:t>
            </a:r>
            <a:endParaRPr lang="en-US" sz="1400" dirty="0">
              <a:latin typeface="Arial" panose="020B0604020202020204" pitchFamily="34" charset="0"/>
              <a:cs typeface="Arial" panose="020B0604020202020204" pitchFamily="34" charset="0"/>
            </a:endParaRPr>
          </a:p>
          <a:p>
            <a:pPr marL="0" indent="0">
              <a:buNone/>
            </a:pPr>
            <a:r>
              <a:rPr lang="en-US" sz="1400" i="0" dirty="0">
                <a:effectLst/>
                <a:latin typeface="Arial" panose="020B0604020202020204" pitchFamily="34" charset="0"/>
                <a:cs typeface="Arial" panose="020B0604020202020204" pitchFamily="34" charset="0"/>
              </a:rPr>
              <a:t>Core Values of Librarianship (2019 Jan.). https://www.ala.org/advocacy/intfreedom/corevalues</a:t>
            </a: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DEI Scorecard for Library and Information Organizations (2021, April) https://www.ala.org/aboutala/sites/ala.org.aboutala/files/content/2021%20EQUITY%20SCORECARD%20FOR%20LIBRARY%20AND%20INFORMATION%20ORGANIZATIONS.pdf</a:t>
            </a:r>
          </a:p>
          <a:p>
            <a:pPr marL="0" indent="0">
              <a:buNone/>
            </a:pPr>
            <a:r>
              <a:rPr lang="en-US" sz="1400" dirty="0">
                <a:latin typeface="Arial" panose="020B0604020202020204" pitchFamily="34" charset="0"/>
                <a:cs typeface="Arial" panose="020B0604020202020204" pitchFamily="34" charset="0"/>
              </a:rPr>
              <a:t>New Jersey Library Association </a:t>
            </a:r>
            <a:r>
              <a:rPr lang="en-US" sz="1400" i="0" dirty="0">
                <a:effectLst/>
                <a:latin typeface="Arial" panose="020B0604020202020204" pitchFamily="34" charset="0"/>
                <a:cs typeface="Arial" panose="020B0604020202020204" pitchFamily="34" charset="0"/>
              </a:rPr>
              <a:t>Equity, Diversity, and Inclusion Award </a:t>
            </a:r>
            <a:r>
              <a:rPr lang="en-US" sz="1400" dirty="0">
                <a:latin typeface="Arial" panose="020B0604020202020204" pitchFamily="34" charset="0"/>
                <a:cs typeface="Arial" panose="020B0604020202020204" pitchFamily="34" charset="0"/>
              </a:rPr>
              <a:t>https://www.njla.org/index.php?option=com_content&amp;view=article&amp;id=426:diversity-award-0&amp;catid=31:honors-and-awards&amp;Itemid=170</a:t>
            </a:r>
          </a:p>
        </p:txBody>
      </p:sp>
    </p:spTree>
    <p:extLst>
      <p:ext uri="{BB962C8B-B14F-4D97-AF65-F5344CB8AC3E}">
        <p14:creationId xmlns:p14="http://schemas.microsoft.com/office/powerpoint/2010/main" val="229057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versity and Inclusion: The Journey to Value">
            <a:extLst>
              <a:ext uri="{FF2B5EF4-FFF2-40B4-BE49-F238E27FC236}">
                <a16:creationId xmlns:a16="http://schemas.microsoft.com/office/drawing/2014/main" id="{4097720B-C1AD-3E69-B5CD-9A3A18149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49" y="217068"/>
            <a:ext cx="10601325" cy="582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11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0E1FFD-936D-ABDF-08D6-B8AA8EAB8796}"/>
              </a:ext>
            </a:extLst>
          </p:cNvPr>
          <p:cNvSpPr>
            <a:spLocks noGrp="1"/>
          </p:cNvSpPr>
          <p:nvPr>
            <p:ph type="title"/>
          </p:nvPr>
        </p:nvSpPr>
        <p:spPr>
          <a:xfrm>
            <a:off x="849683" y="1240076"/>
            <a:ext cx="2727813" cy="4584527"/>
          </a:xfrm>
        </p:spPr>
        <p:txBody>
          <a:bodyPr>
            <a:normAutofit/>
          </a:bodyPr>
          <a:lstStyle/>
          <a:p>
            <a:r>
              <a:rPr lang="en-US" dirty="0">
                <a:solidFill>
                  <a:srgbClr val="FFFFFF"/>
                </a:solidFill>
              </a:rPr>
              <a:t>Diversity at Union College</a:t>
            </a:r>
          </a:p>
        </p:txBody>
      </p:sp>
      <p:sp>
        <p:nvSpPr>
          <p:cNvPr id="21" name="Content Placeholder 2">
            <a:extLst>
              <a:ext uri="{FF2B5EF4-FFF2-40B4-BE49-F238E27FC236}">
                <a16:creationId xmlns:a16="http://schemas.microsoft.com/office/drawing/2014/main" id="{5B17BF82-9DBC-27F2-2494-923A3067A41B}"/>
              </a:ext>
            </a:extLst>
          </p:cNvPr>
          <p:cNvSpPr>
            <a:spLocks noGrp="1"/>
          </p:cNvSpPr>
          <p:nvPr>
            <p:ph idx="1"/>
          </p:nvPr>
        </p:nvSpPr>
        <p:spPr>
          <a:xfrm>
            <a:off x="4705594" y="1240077"/>
            <a:ext cx="6034827" cy="4916465"/>
          </a:xfrm>
        </p:spPr>
        <p:txBody>
          <a:bodyPr anchor="t">
            <a:normAutofit/>
          </a:bodyPr>
          <a:lstStyle/>
          <a:p>
            <a:pPr marL="0" indent="0">
              <a:buNone/>
            </a:pPr>
            <a:r>
              <a:rPr lang="en-US" dirty="0"/>
              <a:t>Mission: </a:t>
            </a:r>
            <a:r>
              <a:rPr lang="en-US" b="0" i="1" dirty="0">
                <a:effectLst/>
                <a:latin typeface="Open Sans" panose="020B0606030504020204" pitchFamily="34" charset="0"/>
              </a:rPr>
              <a:t>Union College – Transforming Our Community One Student at a Time.</a:t>
            </a:r>
            <a:endParaRPr lang="en-US" dirty="0"/>
          </a:p>
          <a:p>
            <a:pPr marL="0" indent="0">
              <a:buNone/>
            </a:pPr>
            <a:r>
              <a:rPr lang="en-US" dirty="0"/>
              <a:t>Values</a:t>
            </a:r>
          </a:p>
          <a:p>
            <a:pPr marL="0" indent="0">
              <a:buNone/>
            </a:pPr>
            <a:r>
              <a:rPr lang="en-US" b="1" i="0" dirty="0">
                <a:effectLst/>
                <a:latin typeface="Open Sans" panose="020B0606030504020204" pitchFamily="34" charset="0"/>
              </a:rPr>
              <a:t>Diversity </a:t>
            </a:r>
            <a:r>
              <a:rPr lang="en-US" b="0" i="0" dirty="0">
                <a:effectLst/>
                <a:latin typeface="Open Sans" panose="020B0606030504020204" pitchFamily="34" charset="0"/>
              </a:rPr>
              <a:t>– We are committed to a diverse environment that supports an equitable education for all of our students and emphasizes respect for various cultures and individual differences.</a:t>
            </a:r>
            <a:br>
              <a:rPr lang="en-US" dirty="0"/>
            </a:br>
            <a:r>
              <a:rPr lang="en-US" b="1" i="0" dirty="0">
                <a:effectLst/>
                <a:latin typeface="Open Sans" panose="020B0606030504020204" pitchFamily="34" charset="0"/>
              </a:rPr>
              <a:t>Globalization</a:t>
            </a:r>
            <a:r>
              <a:rPr lang="en-US" b="0" i="0" dirty="0">
                <a:effectLst/>
                <a:latin typeface="Open Sans" panose="020B0606030504020204" pitchFamily="34" charset="0"/>
              </a:rPr>
              <a:t> – We seek to establish connections and relationships locally, nationally, and globally</a:t>
            </a:r>
            <a:endParaRPr lang="en-US" dirty="0"/>
          </a:p>
        </p:txBody>
      </p:sp>
    </p:spTree>
    <p:extLst>
      <p:ext uri="{BB962C8B-B14F-4D97-AF65-F5344CB8AC3E}">
        <p14:creationId xmlns:p14="http://schemas.microsoft.com/office/powerpoint/2010/main" val="335203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FCDA0B-01F1-F70F-3CA1-BA2A2B4ABBDF}"/>
              </a:ext>
            </a:extLst>
          </p:cNvPr>
          <p:cNvSpPr txBox="1"/>
          <p:nvPr/>
        </p:nvSpPr>
        <p:spPr>
          <a:xfrm>
            <a:off x="621437" y="426128"/>
            <a:ext cx="9667781" cy="3970318"/>
          </a:xfrm>
          <a:prstGeom prst="rect">
            <a:avLst/>
          </a:prstGeom>
          <a:noFill/>
        </p:spPr>
        <p:txBody>
          <a:bodyPr wrap="square">
            <a:spAutoFit/>
          </a:bodyPr>
          <a:lstStyle/>
          <a:p>
            <a:pPr algn="ctr"/>
            <a:r>
              <a:rPr lang="en-US" dirty="0"/>
              <a:t>DIVERSITY, EQUITY, AND INCLUSION (DEI) SCORECARD FOR LIBRARY AND INFORMATION ORGANIZATIONS April 2021</a:t>
            </a:r>
          </a:p>
          <a:p>
            <a:pPr algn="ctr"/>
            <a:r>
              <a:rPr lang="en-US" dirty="0"/>
              <a:t>Developed by the ALA Committee on Diversity</a:t>
            </a:r>
          </a:p>
          <a:p>
            <a:pPr algn="ctr"/>
            <a:endParaRPr lang="en-US" dirty="0"/>
          </a:p>
          <a:p>
            <a:r>
              <a:rPr lang="en-US" dirty="0"/>
              <a:t>Scorecard measures: </a:t>
            </a:r>
          </a:p>
          <a:p>
            <a:r>
              <a:rPr lang="en-US" dirty="0"/>
              <a:t>●…Integration of diversity, equity, and inclusion into the organization which ensures that DEI is a priority. </a:t>
            </a:r>
          </a:p>
          <a:p>
            <a:r>
              <a:rPr lang="en-US" dirty="0"/>
              <a:t>● Training and Education</a:t>
            </a:r>
          </a:p>
          <a:p>
            <a:r>
              <a:rPr lang="en-US" dirty="0"/>
              <a:t>● Recruitment, Hiring, Retention, and Promotion. </a:t>
            </a:r>
          </a:p>
          <a:p>
            <a:r>
              <a:rPr lang="en-US" dirty="0"/>
              <a:t>● Budget Priorities for DEI: Funding that demonstrates investment in diversity, equity, and inclusion in the organization and community, including staff, collections, programs, and services. </a:t>
            </a:r>
          </a:p>
          <a:p>
            <a:r>
              <a:rPr lang="en-US" dirty="0"/>
              <a:t>● Data Practices: Plans and procedures for acquiring or collecting, analyzing, disseminating, and applying data to monitor and achieve organizational DEI goals and objectives. The DEI Scorecard can be used as is or adapted to accommodate local context.</a:t>
            </a:r>
          </a:p>
        </p:txBody>
      </p:sp>
    </p:spTree>
    <p:extLst>
      <p:ext uri="{BB962C8B-B14F-4D97-AF65-F5344CB8AC3E}">
        <p14:creationId xmlns:p14="http://schemas.microsoft.com/office/powerpoint/2010/main" val="164099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8" name="Rectangle 15">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17">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Rectangle 19">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91AF819-E586-65BC-DB03-ED5D5FD50607}"/>
              </a:ext>
            </a:extLst>
          </p:cNvPr>
          <p:cNvSpPr txBox="1"/>
          <p:nvPr/>
        </p:nvSpPr>
        <p:spPr>
          <a:xfrm>
            <a:off x="1289305" y="1289891"/>
            <a:ext cx="9568166" cy="3578672"/>
          </a:xfrm>
          <a:prstGeom prst="rect">
            <a:avLst/>
          </a:prstGeom>
        </p:spPr>
        <p:txBody>
          <a:bodyPr vert="horz" lIns="91440" tIns="45720" rIns="91440" bIns="45720" rtlCol="0" anchor="t">
            <a:noAutofit/>
          </a:bodyPr>
          <a:lstStyle/>
          <a:p>
            <a:pPr marR="0" defTabSz="914400">
              <a:lnSpc>
                <a:spcPct val="110000"/>
              </a:lnSpc>
              <a:spcBef>
                <a:spcPts val="0"/>
              </a:spcBef>
              <a:spcAft>
                <a:spcPts val="800"/>
              </a:spcAft>
              <a:buClr>
                <a:schemeClr val="accent1"/>
              </a:buClr>
              <a:buSzPct val="100000"/>
            </a:pPr>
            <a:r>
              <a:rPr lang="en-US" sz="2000" b="0" i="0" dirty="0"/>
              <a:t>At Union College, a medium size community college in New Jersey,  The library has increasingly been working to support the diversity and equity initiatives</a:t>
            </a:r>
            <a:r>
              <a:rPr lang="en-US" sz="2000" dirty="0"/>
              <a:t> of Union College</a:t>
            </a:r>
            <a:endParaRPr lang="en-US" sz="2000" b="0" i="0" dirty="0"/>
          </a:p>
          <a:p>
            <a:pPr marR="0" defTabSz="914400">
              <a:lnSpc>
                <a:spcPct val="110000"/>
              </a:lnSpc>
              <a:spcBef>
                <a:spcPts val="0"/>
              </a:spcBef>
              <a:spcAft>
                <a:spcPts val="800"/>
              </a:spcAft>
              <a:buClr>
                <a:schemeClr val="accent1"/>
              </a:buClr>
              <a:buSzPct val="100000"/>
            </a:pPr>
            <a:r>
              <a:rPr lang="en-US" sz="2000" b="0" i="0" dirty="0"/>
              <a:t>To support the focus on diversity and equity initiatives,  Acquisitions handles monthly book displays that highlight the diversity of the collection.  </a:t>
            </a:r>
          </a:p>
          <a:p>
            <a:pPr marR="0" defTabSz="914400">
              <a:lnSpc>
                <a:spcPct val="110000"/>
              </a:lnSpc>
              <a:spcBef>
                <a:spcPts val="0"/>
              </a:spcBef>
              <a:spcAft>
                <a:spcPts val="800"/>
              </a:spcAft>
              <a:buClr>
                <a:schemeClr val="accent1"/>
              </a:buClr>
              <a:buSzPct val="100000"/>
            </a:pPr>
            <a:r>
              <a:rPr lang="en-US" sz="2000" b="0" i="0" dirty="0"/>
              <a:t>Collection development has focused on adding resources focused on diversity</a:t>
            </a:r>
          </a:p>
          <a:p>
            <a:pPr marR="0" defTabSz="914400">
              <a:lnSpc>
                <a:spcPct val="110000"/>
              </a:lnSpc>
              <a:spcBef>
                <a:spcPts val="0"/>
              </a:spcBef>
              <a:spcAft>
                <a:spcPts val="800"/>
              </a:spcAft>
              <a:buClr>
                <a:schemeClr val="accent1"/>
              </a:buClr>
              <a:buSzPct val="100000"/>
            </a:pPr>
            <a:r>
              <a:rPr lang="en-US" sz="2000" b="0" i="0" dirty="0"/>
              <a:t>Acquisitions has been involved in library programs in collaboration with other college divisions. For example, a poetry event for national poetry month that featured poetry from a multitude of cultural groups and included the Humanities faculty. </a:t>
            </a:r>
          </a:p>
          <a:p>
            <a:pPr marR="0" defTabSz="914400">
              <a:lnSpc>
                <a:spcPct val="110000"/>
              </a:lnSpc>
              <a:spcBef>
                <a:spcPts val="0"/>
              </a:spcBef>
              <a:spcAft>
                <a:spcPts val="800"/>
              </a:spcAft>
              <a:buClr>
                <a:schemeClr val="accent1"/>
              </a:buClr>
              <a:buSzPct val="100000"/>
            </a:pPr>
            <a:r>
              <a:rPr lang="en-US" sz="2000" b="0" i="0" dirty="0"/>
              <a:t>Libguides have been created on open access resources as well as issues of social justice like racial justice, policing and protest.</a:t>
            </a:r>
          </a:p>
        </p:txBody>
      </p:sp>
      <p:pic>
        <p:nvPicPr>
          <p:cNvPr id="26" name="Picture 25">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233557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7E45-F22F-922D-715B-532C9DDC0779}"/>
              </a:ext>
            </a:extLst>
          </p:cNvPr>
          <p:cNvSpPr>
            <a:spLocks noGrp="1"/>
          </p:cNvSpPr>
          <p:nvPr>
            <p:ph type="title"/>
          </p:nvPr>
        </p:nvSpPr>
        <p:spPr/>
        <p:txBody>
          <a:bodyPr/>
          <a:lstStyle/>
          <a:p>
            <a:r>
              <a:rPr lang="en-US" dirty="0"/>
              <a:t>Library Diversity Plan</a:t>
            </a:r>
          </a:p>
        </p:txBody>
      </p:sp>
      <p:sp>
        <p:nvSpPr>
          <p:cNvPr id="3" name="Content Placeholder 2">
            <a:extLst>
              <a:ext uri="{FF2B5EF4-FFF2-40B4-BE49-F238E27FC236}">
                <a16:creationId xmlns:a16="http://schemas.microsoft.com/office/drawing/2014/main" id="{A416183C-A9BA-E085-980C-9CC0199CE7B0}"/>
              </a:ext>
            </a:extLst>
          </p:cNvPr>
          <p:cNvSpPr>
            <a:spLocks noGrp="1"/>
          </p:cNvSpPr>
          <p:nvPr>
            <p:ph idx="1"/>
          </p:nvPr>
        </p:nvSpPr>
        <p:spPr/>
        <p:txBody>
          <a:bodyPr>
            <a:normAutofit/>
          </a:bodyPr>
          <a:lstStyle/>
          <a:p>
            <a:pPr marL="0" indent="0" algn="l">
              <a:buNone/>
            </a:pPr>
            <a:r>
              <a:rPr lang="en-US" b="0" i="0" dirty="0">
                <a:solidFill>
                  <a:srgbClr val="333333"/>
                </a:solidFill>
                <a:effectLst/>
                <a:latin typeface="Verdana" panose="020B0604030504040204" pitchFamily="34" charset="0"/>
              </a:rPr>
              <a:t>Library f</a:t>
            </a:r>
            <a:r>
              <a:rPr lang="en-US" dirty="0">
                <a:solidFill>
                  <a:srgbClr val="333333"/>
                </a:solidFill>
                <a:latin typeface="Verdana" panose="020B0604030504040204" pitchFamily="34" charset="0"/>
              </a:rPr>
              <a:t>ocus on supporting College’s </a:t>
            </a:r>
            <a:r>
              <a:rPr lang="en-US" b="0" i="0" dirty="0">
                <a:solidFill>
                  <a:srgbClr val="333333"/>
                </a:solidFill>
                <a:effectLst/>
                <a:latin typeface="Verdana" panose="020B0604030504040204" pitchFamily="34" charset="0"/>
              </a:rPr>
              <a:t>diversity, equity inclusion</a:t>
            </a:r>
          </a:p>
          <a:p>
            <a:r>
              <a:rPr lang="en-US" dirty="0">
                <a:solidFill>
                  <a:srgbClr val="333333"/>
                </a:solidFill>
                <a:latin typeface="Verdana" panose="020B0604030504040204" pitchFamily="34" charset="0"/>
              </a:rPr>
              <a:t>Offer DEI displays and programming </a:t>
            </a:r>
          </a:p>
          <a:p>
            <a:r>
              <a:rPr lang="en-US" b="0" i="0" dirty="0">
                <a:solidFill>
                  <a:srgbClr val="333333"/>
                </a:solidFill>
                <a:effectLst/>
                <a:latin typeface="Verdana" panose="020B0604030504040204" pitchFamily="34" charset="0"/>
              </a:rPr>
              <a:t>Build collection with focus on DEI</a:t>
            </a:r>
          </a:p>
          <a:p>
            <a:r>
              <a:rPr lang="en-US" dirty="0">
                <a:solidFill>
                  <a:srgbClr val="333333"/>
                </a:solidFill>
                <a:latin typeface="Verdana" panose="020B0604030504040204" pitchFamily="34" charset="0"/>
              </a:rPr>
              <a:t>Propose using vendors with DEI focus</a:t>
            </a:r>
            <a:endParaRPr lang="en-US" b="0" i="0" dirty="0">
              <a:solidFill>
                <a:srgbClr val="333333"/>
              </a:solidFill>
              <a:effectLst/>
              <a:latin typeface="Verdana" panose="020B0604030504040204" pitchFamily="34" charset="0"/>
            </a:endParaRPr>
          </a:p>
          <a:p>
            <a:pPr algn="l">
              <a:buFont typeface="Arial" panose="020B0604020202020204" pitchFamily="34" charset="0"/>
              <a:buChar char="•"/>
            </a:pPr>
            <a:r>
              <a:rPr lang="en-US" b="0" i="0" dirty="0">
                <a:solidFill>
                  <a:srgbClr val="333333"/>
                </a:solidFill>
                <a:effectLst/>
                <a:latin typeface="Verdana" panose="020B0604030504040204" pitchFamily="34" charset="0"/>
              </a:rPr>
              <a:t>Conduct an internal survey to identify problems and to determine where we are and what we should be working on</a:t>
            </a:r>
          </a:p>
          <a:p>
            <a:pPr marL="0" indent="0">
              <a:buNone/>
            </a:pPr>
            <a:endParaRPr lang="en-US" dirty="0"/>
          </a:p>
        </p:txBody>
      </p:sp>
    </p:spTree>
    <p:extLst>
      <p:ext uri="{BB962C8B-B14F-4D97-AF65-F5344CB8AC3E}">
        <p14:creationId xmlns:p14="http://schemas.microsoft.com/office/powerpoint/2010/main" val="261211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3E79-DD6A-C60D-F8FA-C56B06AFB8F9}"/>
              </a:ext>
            </a:extLst>
          </p:cNvPr>
          <p:cNvSpPr>
            <a:spLocks noGrp="1"/>
          </p:cNvSpPr>
          <p:nvPr>
            <p:ph type="title"/>
          </p:nvPr>
        </p:nvSpPr>
        <p:spPr>
          <a:xfrm>
            <a:off x="1451579" y="804519"/>
            <a:ext cx="9603275" cy="598153"/>
          </a:xfrm>
        </p:spPr>
        <p:txBody>
          <a:bodyPr/>
          <a:lstStyle/>
          <a:p>
            <a:r>
              <a:rPr lang="en-US" dirty="0"/>
              <a:t>Collection Development</a:t>
            </a:r>
          </a:p>
        </p:txBody>
      </p:sp>
      <p:sp>
        <p:nvSpPr>
          <p:cNvPr id="3" name="Content Placeholder 2">
            <a:extLst>
              <a:ext uri="{FF2B5EF4-FFF2-40B4-BE49-F238E27FC236}">
                <a16:creationId xmlns:a16="http://schemas.microsoft.com/office/drawing/2014/main" id="{B123C9CF-DB86-6CC3-3D5D-54520D39FCA1}"/>
              </a:ext>
            </a:extLst>
          </p:cNvPr>
          <p:cNvSpPr>
            <a:spLocks noGrp="1"/>
          </p:cNvSpPr>
          <p:nvPr>
            <p:ph idx="1"/>
          </p:nvPr>
        </p:nvSpPr>
        <p:spPr>
          <a:xfrm>
            <a:off x="861135" y="1589103"/>
            <a:ext cx="9820858" cy="4243525"/>
          </a:xfrm>
        </p:spPr>
        <p:txBody>
          <a:bodyPr>
            <a:normAutofit fontScale="40000" lnSpcReduction="20000"/>
          </a:bodyPr>
          <a:lstStyle/>
          <a:p>
            <a:pPr marL="0" indent="0">
              <a:buNone/>
            </a:pPr>
            <a:r>
              <a:rPr lang="en-US" sz="2900" b="1" dirty="0">
                <a:latin typeface="Arial" panose="020B0604020202020204" pitchFamily="34" charset="0"/>
                <a:cs typeface="Arial" panose="020B0604020202020204" pitchFamily="34" charset="0"/>
              </a:rPr>
              <a:t>Recently added</a:t>
            </a:r>
            <a:r>
              <a:rPr lang="en-US" sz="2900" dirty="0">
                <a:latin typeface="Arial" panose="020B0604020202020204" pitchFamily="34" charset="0"/>
                <a:cs typeface="Arial" panose="020B0604020202020204" pitchFamily="34" charset="0"/>
              </a:rPr>
              <a:t>:</a:t>
            </a:r>
          </a:p>
          <a:p>
            <a:r>
              <a:rPr lang="en-US" sz="2900" dirty="0">
                <a:latin typeface="Arial" panose="020B0604020202020204" pitchFamily="34" charset="0"/>
                <a:cs typeface="Arial" panose="020B0604020202020204" pitchFamily="34" charset="0"/>
              </a:rPr>
              <a:t>Diversity eBooks </a:t>
            </a:r>
            <a:r>
              <a:rPr lang="en-US" sz="2900" b="1" i="0" dirty="0">
                <a:solidFill>
                  <a:srgbClr val="448228"/>
                </a:solidFill>
                <a:effectLst/>
                <a:latin typeface="Arial" panose="020B0604020202020204" pitchFamily="34" charset="0"/>
                <a:cs typeface="Arial" panose="020B0604020202020204" pitchFamily="34" charset="0"/>
              </a:rPr>
              <a:t>EBSCO eBook Subscription Diversity &amp; Ethnic Studies </a:t>
            </a:r>
          </a:p>
          <a:p>
            <a:pPr algn="l"/>
            <a:r>
              <a:rPr lang="en-US" sz="2900" b="1" i="0" u="none" strike="noStrike" dirty="0">
                <a:solidFill>
                  <a:srgbClr val="2954D1"/>
                </a:solidFill>
                <a:effectLst/>
                <a:latin typeface="Arial" panose="020B0604020202020204" pitchFamily="34" charset="0"/>
                <a:cs typeface="Arial" panose="020B0604020202020204" pitchFamily="34" charset="0"/>
                <a:hlinkClick r:id="rId2"/>
              </a:rPr>
              <a:t>EBSCO Ethnic Diversity Source</a:t>
            </a:r>
            <a:r>
              <a:rPr lang="en-US" sz="2900" b="1" i="0" dirty="0">
                <a:solidFill>
                  <a:srgbClr val="333333"/>
                </a:solidFill>
                <a:effectLst/>
                <a:latin typeface="Arial" panose="020B0604020202020204" pitchFamily="34" charset="0"/>
                <a:cs typeface="Arial" panose="020B0604020202020204" pitchFamily="34" charset="0"/>
              </a:rPr>
              <a:t> </a:t>
            </a:r>
            <a:r>
              <a:rPr lang="en-US" sz="2900" b="0" i="0" dirty="0">
                <a:solidFill>
                  <a:srgbClr val="333333"/>
                </a:solidFill>
                <a:effectLst/>
                <a:latin typeface="Arial" panose="020B0604020202020204" pitchFamily="34" charset="0"/>
                <a:cs typeface="Arial" panose="020B0604020202020204" pitchFamily="34" charset="0"/>
              </a:rPr>
              <a:t>A resource for diversity and ethnic studies that includes journals, newspapers, primary sources, and other materials.</a:t>
            </a:r>
          </a:p>
          <a:p>
            <a:pPr algn="l"/>
            <a:r>
              <a:rPr lang="en-US" sz="2900" b="1" i="0" u="none" strike="noStrike" dirty="0">
                <a:solidFill>
                  <a:srgbClr val="2954D1"/>
                </a:solidFill>
                <a:effectLst/>
                <a:latin typeface="Arial" panose="020B0604020202020204" pitchFamily="34" charset="0"/>
                <a:cs typeface="Arial" panose="020B0604020202020204" pitchFamily="34" charset="0"/>
                <a:hlinkClick r:id="rId3"/>
              </a:rPr>
              <a:t>Gale OneFile: Diversity Studies</a:t>
            </a:r>
            <a:r>
              <a:rPr lang="en-US" sz="2900" b="1" i="0" dirty="0">
                <a:solidFill>
                  <a:srgbClr val="333333"/>
                </a:solidFill>
                <a:effectLst/>
                <a:latin typeface="Arial" panose="020B0604020202020204" pitchFamily="34" charset="0"/>
                <a:cs typeface="Arial" panose="020B0604020202020204" pitchFamily="34" charset="0"/>
              </a:rPr>
              <a:t> </a:t>
            </a:r>
            <a:r>
              <a:rPr lang="en-US" sz="2900" b="0" i="0" dirty="0">
                <a:solidFill>
                  <a:srgbClr val="333333"/>
                </a:solidFill>
                <a:effectLst/>
                <a:latin typeface="Arial" panose="020B0604020202020204" pitchFamily="34" charset="0"/>
                <a:cs typeface="Arial" panose="020B0604020202020204" pitchFamily="34" charset="0"/>
              </a:rPr>
              <a:t>Diversity Studies prepares researchers for social science, history, and liberal arts coursework. This collection explores cultural differences, contributions, and influences in the global community.</a:t>
            </a:r>
          </a:p>
          <a:p>
            <a:pPr marL="0" indent="0" algn="l">
              <a:buNone/>
            </a:pPr>
            <a:r>
              <a:rPr lang="en-US" sz="2900" b="1" i="0" dirty="0">
                <a:solidFill>
                  <a:srgbClr val="333333"/>
                </a:solidFill>
                <a:effectLst/>
                <a:latin typeface="Arial" panose="020B0604020202020204" pitchFamily="34" charset="0"/>
                <a:cs typeface="Arial" panose="020B0604020202020204" pitchFamily="34" charset="0"/>
              </a:rPr>
              <a:t>Other Library Resources</a:t>
            </a:r>
          </a:p>
          <a:p>
            <a:r>
              <a:rPr lang="en-US" sz="2900" b="1" i="0" u="none" strike="noStrike" dirty="0">
                <a:solidFill>
                  <a:srgbClr val="2954D1"/>
                </a:solidFill>
                <a:effectLst/>
                <a:latin typeface="Arial" panose="020B0604020202020204" pitchFamily="34" charset="0"/>
                <a:cs typeface="Arial" panose="020B0604020202020204" pitchFamily="34" charset="0"/>
                <a:hlinkClick r:id="rId4"/>
              </a:rPr>
              <a:t>Proquest Ethnic NewsWatch</a:t>
            </a:r>
            <a:r>
              <a:rPr lang="en-US" sz="2900" b="1" i="0" dirty="0">
                <a:solidFill>
                  <a:srgbClr val="333333"/>
                </a:solidFill>
                <a:effectLst/>
                <a:latin typeface="Arial" panose="020B0604020202020204" pitchFamily="34" charset="0"/>
                <a:cs typeface="Arial" panose="020B0604020202020204" pitchFamily="34" charset="0"/>
              </a:rPr>
              <a:t> </a:t>
            </a:r>
            <a:r>
              <a:rPr lang="en-US" sz="2900" dirty="0">
                <a:solidFill>
                  <a:srgbClr val="333333"/>
                </a:solidFill>
                <a:latin typeface="Arial" panose="020B0604020202020204" pitchFamily="34" charset="0"/>
                <a:cs typeface="Arial" panose="020B0604020202020204" pitchFamily="34" charset="0"/>
              </a:rPr>
              <a:t>…</a:t>
            </a:r>
            <a:r>
              <a:rPr lang="en-US" sz="2900" b="0" i="0" dirty="0">
                <a:solidFill>
                  <a:srgbClr val="333333"/>
                </a:solidFill>
                <a:effectLst/>
                <a:latin typeface="Arial" panose="020B0604020202020204" pitchFamily="34" charset="0"/>
                <a:cs typeface="Arial" panose="020B0604020202020204" pitchFamily="34" charset="0"/>
              </a:rPr>
              <a:t>full-text newspapers, magazines, and journals of the ethnic and minority press, providing researchers access to essential, often overlooked perspectives. The database now also contains Ethnic NewsWatch: A History, which provides historical coverage of Native American, African American, and Hispanic American periodicals from 1959-1989.</a:t>
            </a:r>
            <a:endParaRPr lang="en-US" sz="2900" dirty="0">
              <a:solidFill>
                <a:srgbClr val="333333"/>
              </a:solidFill>
              <a:latin typeface="Arial" panose="020B0604020202020204" pitchFamily="34" charset="0"/>
              <a:cs typeface="Arial" panose="020B0604020202020204" pitchFamily="34" charset="0"/>
            </a:endParaRPr>
          </a:p>
          <a:p>
            <a:pPr algn="l"/>
            <a:r>
              <a:rPr lang="en-US" sz="2900" dirty="0">
                <a:solidFill>
                  <a:srgbClr val="333333"/>
                </a:solidFill>
                <a:latin typeface="Arial" panose="020B0604020202020204" pitchFamily="34" charset="0"/>
                <a:cs typeface="Arial" panose="020B0604020202020204" pitchFamily="34" charset="0"/>
              </a:rPr>
              <a:t>Gender Watch…</a:t>
            </a:r>
            <a:r>
              <a:rPr lang="en-US" sz="2900" b="0" i="0" dirty="0">
                <a:solidFill>
                  <a:srgbClr val="333333"/>
                </a:solidFill>
                <a:effectLst/>
                <a:latin typeface="Arial" panose="020B0604020202020204" pitchFamily="34" charset="0"/>
                <a:cs typeface="Arial" panose="020B0604020202020204" pitchFamily="34" charset="0"/>
              </a:rPr>
              <a:t>historical and current perspectives on the evolution of gender roles as they affect both men and women. Gay, lesbian, bisexual, and transgender (GLBT) studies; family studies; gender studies, and women's studies are included coverage areas. With hundreds of academic, gray, and popular literature titles from voices seldom heard in the mainstream media, researchers have access to robust collections of articles on wide-ranging topics from over three decades of gender studies.</a:t>
            </a:r>
          </a:p>
          <a:p>
            <a:pPr marL="0" indent="0" algn="l">
              <a:buNone/>
            </a:pPr>
            <a:r>
              <a:rPr lang="en-US" sz="2900" b="1" dirty="0">
                <a:solidFill>
                  <a:srgbClr val="333333"/>
                </a:solidFill>
                <a:latin typeface="Arial" panose="020B0604020202020204" pitchFamily="34" charset="0"/>
                <a:cs typeface="Arial" panose="020B0604020202020204" pitchFamily="34" charset="0"/>
              </a:rPr>
              <a:t>Trialing</a:t>
            </a:r>
            <a:r>
              <a:rPr lang="en-US" sz="2900" dirty="0">
                <a:solidFill>
                  <a:srgbClr val="333333"/>
                </a:solidFill>
                <a:latin typeface="Arial" panose="020B0604020202020204" pitchFamily="34" charset="0"/>
                <a:cs typeface="Arial" panose="020B0604020202020204" pitchFamily="34" charset="0"/>
              </a:rPr>
              <a:t> – Primary resources like Newspaper Archives</a:t>
            </a:r>
          </a:p>
          <a:p>
            <a:pPr algn="l"/>
            <a:endParaRPr lang="en-US" dirty="0"/>
          </a:p>
        </p:txBody>
      </p:sp>
    </p:spTree>
    <p:extLst>
      <p:ext uri="{BB962C8B-B14F-4D97-AF65-F5344CB8AC3E}">
        <p14:creationId xmlns:p14="http://schemas.microsoft.com/office/powerpoint/2010/main" val="195388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04824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195</TotalTime>
  <Words>1400</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Comic Sans MS</vt:lpstr>
      <vt:lpstr>Gill Sans MT</vt:lpstr>
      <vt:lpstr>inherit</vt:lpstr>
      <vt:lpstr>Open Sans</vt:lpstr>
      <vt:lpstr>Roboto</vt:lpstr>
      <vt:lpstr>Tahoma</vt:lpstr>
      <vt:lpstr>Times New Roman</vt:lpstr>
      <vt:lpstr>Verdana</vt:lpstr>
      <vt:lpstr>Gallery</vt:lpstr>
      <vt:lpstr>Acquisitions Supporting Diversity and Equity </vt:lpstr>
      <vt:lpstr>Diversity: A Core Value of Librarianship</vt:lpstr>
      <vt:lpstr>PowerPoint Presentation</vt:lpstr>
      <vt:lpstr>Diversity at Union College</vt:lpstr>
      <vt:lpstr>PowerPoint Presentation</vt:lpstr>
      <vt:lpstr>PowerPoint Presentation</vt:lpstr>
      <vt:lpstr>Library Diversity Plan</vt:lpstr>
      <vt:lpstr>Collection Development</vt:lpstr>
      <vt:lpstr>PowerPoint Presentation</vt:lpstr>
      <vt:lpstr>Diversity in the catalog</vt:lpstr>
      <vt:lpstr>Monthly Displays</vt:lpstr>
      <vt:lpstr>PowerPoint Presentation</vt:lpstr>
      <vt:lpstr>April is Poetry Month</vt:lpstr>
      <vt:lpstr>LibGuides on Diverse Topics</vt:lpstr>
      <vt:lpstr>White Board Diverse topics  </vt:lpstr>
      <vt:lpstr>Professional Development Activities</vt:lpstr>
      <vt:lpstr>NJLA Equity, Diversity, and Inclusion Award  </vt:lpstr>
      <vt:lpstr>ACRL Dr. E.J. Josey Spectrum Scholar Mentor Program</vt:lpstr>
      <vt:lpstr>Reviews for Choice &amp; Library Journal</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 Venturella</dc:creator>
  <cp:lastModifiedBy>Karen Venturella and Mark Malnati</cp:lastModifiedBy>
  <cp:revision>15</cp:revision>
  <dcterms:created xsi:type="dcterms:W3CDTF">2023-05-05T19:48:22Z</dcterms:created>
  <dcterms:modified xsi:type="dcterms:W3CDTF">2023-05-06T20:31:08Z</dcterms:modified>
</cp:coreProperties>
</file>