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7332" autoAdjust="0"/>
  </p:normalViewPr>
  <p:slideViewPr>
    <p:cSldViewPr snapToGrid="0">
      <p:cViewPr varScale="1">
        <p:scale>
          <a:sx n="94" d="100"/>
          <a:sy n="94" d="100"/>
        </p:scale>
        <p:origin x="16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69aa42d53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2269aa42d53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69aa42d53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269aa42d53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12ba43979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12ba43979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3f837185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3f837185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40408eeb2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40408eeb2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40408eeb2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40408eeb2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269aa42d53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269aa42d53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269aa42d53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269aa42d53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69aa42d5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269aa42d5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69aa42d5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269aa42d5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69aa42d5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269aa42d53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269aa42d53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269aa42d53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69aa42d5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269aa42d5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69aa42d5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269aa42d5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69aa42d53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69aa42d53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69aa42d5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69aa42d5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rriweather Sans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183104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2376242" y="1085964"/>
            <a:ext cx="4401600" cy="13503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3"/>
          </p:nvPr>
        </p:nvSpPr>
        <p:spPr>
          <a:xfrm>
            <a:off x="461715" y="4722019"/>
            <a:ext cx="37587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350051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349476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45231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4"/>
          <p:cNvSpPr txBox="1">
            <a:spLocks noGrp="1"/>
          </p:cNvSpPr>
          <p:nvPr>
            <p:ph type="subTitle" idx="1"/>
          </p:nvPr>
        </p:nvSpPr>
        <p:spPr>
          <a:xfrm>
            <a:off x="1183104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2376242" y="1085964"/>
            <a:ext cx="4401600" cy="13503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3"/>
          </p:nvPr>
        </p:nvSpPr>
        <p:spPr>
          <a:xfrm>
            <a:off x="461715" y="4722019"/>
            <a:ext cx="37590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400"/>
            </a:lvl2pPr>
            <a:lvl3pPr marL="1371600" lvl="2" indent="-3746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▪"/>
              <a:defRPr sz="2400"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3888" y="3442099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4"/>
          <p:cNvSpPr>
            <a:spLocks noGrp="1"/>
          </p:cNvSpPr>
          <p:nvPr>
            <p:ph type="pic" idx="2"/>
          </p:nvPr>
        </p:nvSpPr>
        <p:spPr>
          <a:xfrm>
            <a:off x="0" y="79772"/>
            <a:ext cx="9144000" cy="4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erriweather Sans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★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62984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3"/>
          </p:nvPr>
        </p:nvSpPr>
        <p:spPr>
          <a:xfrm>
            <a:off x="4629151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4"/>
          </p:nvPr>
        </p:nvSpPr>
        <p:spPr>
          <a:xfrm>
            <a:off x="4629151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0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740570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492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740570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rriweather Sans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erriweather Sans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★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4496524"/>
            <a:ext cx="9144000" cy="681600"/>
          </a:xfrm>
          <a:prstGeom prst="rect">
            <a:avLst/>
          </a:prstGeom>
          <a:solidFill>
            <a:srgbClr val="FDC700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3C6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" descr="UC Santa Cruz Logo - Primary - Blue RGB.eps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347876" y="4431105"/>
            <a:ext cx="2665787" cy="8219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/>
          <p:nvPr/>
        </p:nvSpPr>
        <p:spPr>
          <a:xfrm>
            <a:off x="1" y="0"/>
            <a:ext cx="9144000" cy="92700"/>
          </a:xfrm>
          <a:prstGeom prst="rect">
            <a:avLst/>
          </a:prstGeom>
          <a:solidFill>
            <a:srgbClr val="003C68"/>
          </a:solidFill>
          <a:ln w="12700" cap="flat" cmpd="sng">
            <a:solidFill>
              <a:srgbClr val="002B4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jlindse@ucsc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5" descr="view_students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59" b="159"/>
          <a:stretch/>
        </p:blipFill>
        <p:spPr>
          <a:xfrm>
            <a:off x="0" y="0"/>
            <a:ext cx="9143999" cy="452324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5"/>
          <p:cNvSpPr txBox="1">
            <a:spLocks noGrp="1"/>
          </p:cNvSpPr>
          <p:nvPr>
            <p:ph type="subTitle" idx="1"/>
          </p:nvPr>
        </p:nvSpPr>
        <p:spPr>
          <a:xfrm>
            <a:off x="1183104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"/>
              <a:t>Sarah Lindsey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"/>
              <a:t>Head of Metadata Services and Acquisitions Librarian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"/>
              <a:t>University of California, Santa Cruz</a:t>
            </a:r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1295150" y="1132775"/>
            <a:ext cx="6633900" cy="15141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77" dirty="0"/>
              <a:t>UCSC’s “Drop Ship” Program and User Perceptions of the Library</a:t>
            </a:r>
            <a:endParaRPr sz="2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it cost?</a:t>
            </a:r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628650" y="1090300"/>
            <a:ext cx="7886700" cy="3372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Total cost of materials: $10,043.49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Total cost of unreturned materials: $4,055.26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Staff time and effort: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Each request involved at least 3 staff emails with delays in user response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Staff checked check-in area looking for drop-ship items regularly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Increased stress for receiving staff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Communication is key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Having a communication plan for the whole project would have helped us be more strategic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Doing more frequently outreach to users about how to support them returning the items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Better to have items officially checked out on users’ accounts for visibility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Graduate Student Satisfaction and Drop Ship Usage</a:t>
            </a:r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body" idx="1"/>
          </p:nvPr>
        </p:nvSpPr>
        <p:spPr>
          <a:xfrm>
            <a:off x="628650" y="1268044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78% of graduate student users accessing the program were from Arts and Humanities divisions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Arts and Humanities students had lowest rates of satisfaction regarding “Access to resources needed for research or creative work”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What perceptions might have led to them not seeking out the library for assistance?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California Graduate Student Experience Survey COVID-19 Related Questions</a:t>
            </a:r>
            <a:endParaRPr/>
          </a:p>
        </p:txBody>
      </p:sp>
      <p:pic>
        <p:nvPicPr>
          <p:cNvPr id="167" name="Google Shape;16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68488"/>
            <a:ext cx="9144001" cy="277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California Graduate Student Experience Survey COVID-19 Related Questions continued</a:t>
            </a:r>
            <a:endParaRPr/>
          </a:p>
        </p:txBody>
      </p:sp>
      <p:pic>
        <p:nvPicPr>
          <p:cNvPr id="173" name="Google Shape;17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29657"/>
            <a:ext cx="9144000" cy="27235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remains to think about </a:t>
            </a:r>
            <a:endParaRPr/>
          </a:p>
        </p:txBody>
      </p:sp>
      <p:sp>
        <p:nvSpPr>
          <p:cNvPr id="179" name="Google Shape;179;p2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When those we hoped to support did not connect with that support, where do we go from here? </a:t>
            </a:r>
            <a:endParaRPr/>
          </a:p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Building faculty relationships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Reconsidering our existing communication templates in Acquisitions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Deepening our graduate student outreach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Questions?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Email me: </a:t>
            </a:r>
            <a:r>
              <a:rPr lang="en" u="sng">
                <a:solidFill>
                  <a:srgbClr val="003C6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sjlindse@ucsc.edu</a:t>
            </a:r>
            <a:endParaRPr>
              <a:solidFill>
                <a:srgbClr val="003C6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UCSC Pandemic Closure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Library facilities closed March 13, 2020 - July 1, 2021</a:t>
            </a:r>
            <a:endParaRPr/>
          </a:p>
          <a:p>
            <a:pPr marL="45720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All lending of physical materials was suspended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Physical collections were completely unavailable to library users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1000"/>
              </a:spcAft>
              <a:buSzPts val="1700"/>
              <a:buChar char="•"/>
            </a:pPr>
            <a:r>
              <a:rPr lang="en"/>
              <a:t>No face-to-face interactions between library staff and users for the duration of the closure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strategy around user support	</a:t>
            </a:r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Pre-pandemic strategic directions were put aside in favor of a single mandate to support teaching and learning during closure.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How could acquisitions support research in this changed environment?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“Drop-ship” Program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Direct delivery of materials to library users - limited to faculty and graduate students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Started with print, expanded to include media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Users agreed to eventually return materials (we are not permitted to “gift” items to library users)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Preferred vendor - Amazon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Funding - Print Demand Driven Acquisition funds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Outreach to get the items back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Reminders sent to users</a:t>
            </a:r>
            <a:endParaRPr/>
          </a:p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Email sent 07/06/21 letting everyone know the building had reopened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Final email sent out 10/26/2022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Why not just wait forever?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741675" y="94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Metrics</a:t>
            </a:r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1"/>
          </p:nvPr>
        </p:nvSpPr>
        <p:spPr>
          <a:xfrm>
            <a:off x="628650" y="841694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79 patrons requested 166 total Items</a:t>
            </a:r>
            <a:endParaRPr/>
          </a:p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Average of two items per requestor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13 items were copy 2's or 3's (sometimes copy 2 and 3 of the same title)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Who requested what?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Faculty: 55 items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Graduate Students: 100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Staff (supporting digitization): 10</a:t>
            </a:r>
            <a:endParaRPr/>
          </a:p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Every division made at least one request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for staff	</a:t>
            </a:r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522400" y="1268044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No obvious mechanism for users to return items during closure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Circulation staff could not easily identify unlabeled and un-barcoded items </a:t>
            </a:r>
            <a:endParaRPr/>
          </a:p>
          <a:p>
            <a:pPr marL="457200" lvl="0" indent="-336550" algn="l" rtl="0">
              <a:spcBef>
                <a:spcPts val="1000"/>
              </a:spcBef>
              <a:spcAft>
                <a:spcPts val="1000"/>
              </a:spcAft>
              <a:buSzPts val="1700"/>
              <a:buChar char="•"/>
            </a:pPr>
            <a:r>
              <a:rPr lang="en"/>
              <a:t>Staff had no reliable way to verify items were delivered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they bring the items back?	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628650" y="1139744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Turns out a lot of them didn’t! Out of 121 items that were still out before our October 2022 email:</a:t>
            </a:r>
            <a:endParaRPr/>
          </a:p>
          <a:p>
            <a:pPr marL="457200" lvl="0" indent="-336550" algn="l" rtl="0">
              <a:spcBef>
                <a:spcPts val="80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16 items were returned 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3 emails were undeliverable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5 users had either moved out of area or were on sabbatical 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2 said they never received the items</a:t>
            </a:r>
            <a:endParaRPr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1 gave us a DVD box they report was delivered to them empty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next?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628650" y="1186469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We’re not going to charge anyone	. We’ve made a determination that this was a pilot project that didn’t have all the expected outcomes.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We’re letting the items go, removing the inventory records from our system and closing everything out. We’re treating them as though they were user lost items.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B6A"/>
      </a:accent1>
      <a:accent2>
        <a:srgbClr val="FDC701"/>
      </a:accent2>
      <a:accent3>
        <a:srgbClr val="0069AD"/>
      </a:accent3>
      <a:accent4>
        <a:srgbClr val="13A5DC"/>
      </a:accent4>
      <a:accent5>
        <a:srgbClr val="007888"/>
      </a:accent5>
      <a:accent6>
        <a:srgbClr val="FF9F15"/>
      </a:accent6>
      <a:hlink>
        <a:srgbClr val="FFC003"/>
      </a:hlink>
      <a:folHlink>
        <a:srgbClr val="DA20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Macintosh PowerPoint</Application>
  <PresentationFormat>On-screen Show (16:9)</PresentationFormat>
  <Paragraphs>76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Merriweather Sans</vt:lpstr>
      <vt:lpstr>Noto Sans Symbols</vt:lpstr>
      <vt:lpstr>Office Theme</vt:lpstr>
      <vt:lpstr>UCSC’s “Drop Ship” Program and User Perceptions of the Library</vt:lpstr>
      <vt:lpstr>UCSC Pandemic Closure</vt:lpstr>
      <vt:lpstr>Library strategy around user support </vt:lpstr>
      <vt:lpstr>Library “Drop-ship” Program</vt:lpstr>
      <vt:lpstr>Outreach to get the items back</vt:lpstr>
      <vt:lpstr>Program Metrics</vt:lpstr>
      <vt:lpstr>Challenges for staff </vt:lpstr>
      <vt:lpstr>Did they bring the items back? </vt:lpstr>
      <vt:lpstr>What next?</vt:lpstr>
      <vt:lpstr>What did it cost?</vt:lpstr>
      <vt:lpstr>Lessons learned</vt:lpstr>
      <vt:lpstr>Graduate Student Satisfaction and Drop Ship Usage</vt:lpstr>
      <vt:lpstr>University of California Graduate Student Experience Survey COVID-19 Related Questions</vt:lpstr>
      <vt:lpstr>University of California Graduate Student Experience Survey COVID-19 Related Questions continued</vt:lpstr>
      <vt:lpstr>What remains to think about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USCS’s “Drop Ship” Program and User Perceptions of the Library</dc:title>
  <cp:lastModifiedBy>Microsoft Office User</cp:lastModifiedBy>
  <cp:revision>2</cp:revision>
  <dcterms:modified xsi:type="dcterms:W3CDTF">2023-05-21T16:10:47Z</dcterms:modified>
</cp:coreProperties>
</file>