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49"/>
  </p:notesMasterIdLst>
  <p:handoutMasterIdLst>
    <p:handoutMasterId r:id="rId50"/>
  </p:handoutMasterIdLst>
  <p:sldIdLst>
    <p:sldId id="259" r:id="rId7"/>
    <p:sldId id="257" r:id="rId8"/>
    <p:sldId id="258" r:id="rId9"/>
    <p:sldId id="262" r:id="rId10"/>
    <p:sldId id="260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56" r:id="rId22"/>
    <p:sldId id="291" r:id="rId23"/>
    <p:sldId id="280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16" r:id="rId32"/>
    <p:sldId id="306" r:id="rId33"/>
    <p:sldId id="307" r:id="rId34"/>
    <p:sldId id="308" r:id="rId35"/>
    <p:sldId id="309" r:id="rId36"/>
    <p:sldId id="312" r:id="rId37"/>
    <p:sldId id="311" r:id="rId38"/>
    <p:sldId id="313" r:id="rId39"/>
    <p:sldId id="314" r:id="rId40"/>
    <p:sldId id="317" r:id="rId41"/>
    <p:sldId id="318" r:id="rId42"/>
    <p:sldId id="302" r:id="rId43"/>
    <p:sldId id="301" r:id="rId44"/>
    <p:sldId id="305" r:id="rId45"/>
    <p:sldId id="303" r:id="rId46"/>
    <p:sldId id="304" r:id="rId47"/>
    <p:sldId id="300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9C9698-00DA-4EC9-8A01-6C45F9F58335}">
          <p14:sldIdLst>
            <p14:sldId id="259"/>
            <p14:sldId id="257"/>
            <p14:sldId id="258"/>
            <p14:sldId id="262"/>
            <p14:sldId id="260"/>
            <p14:sldId id="266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4"/>
            <p14:sldId id="256"/>
            <p14:sldId id="291"/>
            <p14:sldId id="280"/>
            <p14:sldId id="292"/>
            <p14:sldId id="293"/>
            <p14:sldId id="294"/>
            <p14:sldId id="295"/>
            <p14:sldId id="296"/>
            <p14:sldId id="297"/>
            <p14:sldId id="299"/>
            <p14:sldId id="316"/>
            <p14:sldId id="306"/>
            <p14:sldId id="307"/>
            <p14:sldId id="308"/>
            <p14:sldId id="309"/>
            <p14:sldId id="312"/>
            <p14:sldId id="311"/>
            <p14:sldId id="313"/>
            <p14:sldId id="314"/>
            <p14:sldId id="317"/>
            <p14:sldId id="318"/>
            <p14:sldId id="302"/>
            <p14:sldId id="301"/>
            <p14:sldId id="305"/>
            <p14:sldId id="30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7B54F-D1C7-460D-B7A1-C7AB759FCE6E}" v="10" dt="2023-05-05T11:41:02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6F344-0A15-4E2C-959A-D65D4182CB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A61F2-09F4-4A36-A0BA-F46A47AF465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Flow – user specified instructions for an action to be taken when an event occurs</a:t>
          </a:r>
        </a:p>
      </dgm:t>
    </dgm:pt>
    <dgm:pt modelId="{2EBFC0DA-4618-48C8-8BFD-2B1FDB1AC7AF}" type="parTrans" cxnId="{B3C9D87E-9639-4127-8AC1-2F923B4D5FE7}">
      <dgm:prSet/>
      <dgm:spPr/>
      <dgm:t>
        <a:bodyPr/>
        <a:lstStyle/>
        <a:p>
          <a:endParaRPr lang="en-US"/>
        </a:p>
      </dgm:t>
    </dgm:pt>
    <dgm:pt modelId="{DBC51FB3-EAD4-46CD-A6B9-61635B162CB1}" type="sibTrans" cxnId="{B3C9D87E-9639-4127-8AC1-2F923B4D5FE7}">
      <dgm:prSet/>
      <dgm:spPr/>
      <dgm:t>
        <a:bodyPr/>
        <a:lstStyle/>
        <a:p>
          <a:endParaRPr lang="en-US"/>
        </a:p>
      </dgm:t>
    </dgm:pt>
    <dgm:pt modelId="{C00E12B4-EE36-4F75-89A5-12696809B474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Connectors – how you connect services to flow</a:t>
          </a:r>
        </a:p>
      </dgm:t>
    </dgm:pt>
    <dgm:pt modelId="{29D7F995-2F44-433C-A328-6BFCACEF0A87}" type="parTrans" cxnId="{714FD70F-0600-471A-9FD5-EF590DFC296D}">
      <dgm:prSet/>
      <dgm:spPr/>
      <dgm:t>
        <a:bodyPr/>
        <a:lstStyle/>
        <a:p>
          <a:endParaRPr lang="en-US"/>
        </a:p>
      </dgm:t>
    </dgm:pt>
    <dgm:pt modelId="{2E7B13CD-B7C5-4E56-B1E2-F081695B8E3E}" type="sibTrans" cxnId="{714FD70F-0600-471A-9FD5-EF590DFC296D}">
      <dgm:prSet/>
      <dgm:spPr/>
      <dgm:t>
        <a:bodyPr/>
        <a:lstStyle/>
        <a:p>
          <a:endParaRPr lang="en-US"/>
        </a:p>
      </dgm:t>
    </dgm:pt>
    <dgm:pt modelId="{BAAF6330-125F-4A69-8FA9-6A59896A8678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Triggers – starts the flow</a:t>
          </a:r>
        </a:p>
      </dgm:t>
    </dgm:pt>
    <dgm:pt modelId="{A9F9E18E-8579-4708-9EB3-E6A4EE68C920}" type="parTrans" cxnId="{454B4F0A-B008-4CF8-8C03-5965BC71F6E4}">
      <dgm:prSet/>
      <dgm:spPr/>
      <dgm:t>
        <a:bodyPr/>
        <a:lstStyle/>
        <a:p>
          <a:endParaRPr lang="en-US"/>
        </a:p>
      </dgm:t>
    </dgm:pt>
    <dgm:pt modelId="{695AEF3D-AC73-4B78-83F8-FF16DF29A627}" type="sibTrans" cxnId="{454B4F0A-B008-4CF8-8C03-5965BC71F6E4}">
      <dgm:prSet/>
      <dgm:spPr/>
      <dgm:t>
        <a:bodyPr/>
        <a:lstStyle/>
        <a:p>
          <a:endParaRPr lang="en-US"/>
        </a:p>
      </dgm:t>
    </dgm:pt>
    <dgm:pt modelId="{4D1C35B4-3706-4408-8F64-1354AEDDFBE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Manual</a:t>
          </a:r>
        </a:p>
      </dgm:t>
    </dgm:pt>
    <dgm:pt modelId="{DA11C695-C84E-41A2-81B1-D1E726CD2CFE}" type="parTrans" cxnId="{04D75E04-793C-46B7-90F7-FA77DB49FA7F}">
      <dgm:prSet/>
      <dgm:spPr/>
      <dgm:t>
        <a:bodyPr/>
        <a:lstStyle/>
        <a:p>
          <a:endParaRPr lang="en-US"/>
        </a:p>
      </dgm:t>
    </dgm:pt>
    <dgm:pt modelId="{2F42E2DD-4EF6-41AA-B683-3FF9E8C9FDB7}" type="sibTrans" cxnId="{04D75E04-793C-46B7-90F7-FA77DB49FA7F}">
      <dgm:prSet/>
      <dgm:spPr/>
      <dgm:t>
        <a:bodyPr/>
        <a:lstStyle/>
        <a:p>
          <a:endParaRPr lang="en-US"/>
        </a:p>
      </dgm:t>
    </dgm:pt>
    <dgm:pt modelId="{84B03AFA-F3A4-4E32-8764-DD3FF76863B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Automated</a:t>
          </a:r>
        </a:p>
      </dgm:t>
    </dgm:pt>
    <dgm:pt modelId="{0E2CFECE-630E-4BF3-8C0B-2B789534E550}" type="parTrans" cxnId="{2CB37FBE-1817-4CC2-8402-893D7208D4BA}">
      <dgm:prSet/>
      <dgm:spPr/>
      <dgm:t>
        <a:bodyPr/>
        <a:lstStyle/>
        <a:p>
          <a:endParaRPr lang="en-US"/>
        </a:p>
      </dgm:t>
    </dgm:pt>
    <dgm:pt modelId="{D8993A2C-AC54-4442-B064-715FBBAB40F2}" type="sibTrans" cxnId="{2CB37FBE-1817-4CC2-8402-893D7208D4BA}">
      <dgm:prSet/>
      <dgm:spPr/>
      <dgm:t>
        <a:bodyPr/>
        <a:lstStyle/>
        <a:p>
          <a:endParaRPr lang="en-US"/>
        </a:p>
      </dgm:t>
    </dgm:pt>
    <dgm:pt modelId="{18BB18DF-0C49-40EA-A6A6-25DF4A9A7129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Scheduled</a:t>
          </a:r>
        </a:p>
      </dgm:t>
    </dgm:pt>
    <dgm:pt modelId="{A5A7C6C8-0A6F-464F-9A72-B5AAA3E7BA13}" type="parTrans" cxnId="{24A89DD7-770E-4EBE-9B55-6F527900FB3B}">
      <dgm:prSet/>
      <dgm:spPr/>
      <dgm:t>
        <a:bodyPr/>
        <a:lstStyle/>
        <a:p>
          <a:endParaRPr lang="en-US"/>
        </a:p>
      </dgm:t>
    </dgm:pt>
    <dgm:pt modelId="{62530147-D45C-4729-A0D8-BF28B874BF0F}" type="sibTrans" cxnId="{24A89DD7-770E-4EBE-9B55-6F527900FB3B}">
      <dgm:prSet/>
      <dgm:spPr/>
      <dgm:t>
        <a:bodyPr/>
        <a:lstStyle/>
        <a:p>
          <a:endParaRPr lang="en-US"/>
        </a:p>
      </dgm:t>
    </dgm:pt>
    <dgm:pt modelId="{E27BDC4F-7642-4C29-9AC9-22E300AC55A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Actions – the job of the workflow</a:t>
          </a:r>
        </a:p>
      </dgm:t>
    </dgm:pt>
    <dgm:pt modelId="{AD2B4C02-C69F-4857-A402-048EFB55DA72}" type="parTrans" cxnId="{34F5ED4A-E73C-4890-96CA-6AB6433A5617}">
      <dgm:prSet/>
      <dgm:spPr/>
      <dgm:t>
        <a:bodyPr/>
        <a:lstStyle/>
        <a:p>
          <a:endParaRPr lang="en-US"/>
        </a:p>
      </dgm:t>
    </dgm:pt>
    <dgm:pt modelId="{2DFB7C77-615B-4EC3-B677-B3223B3B0FA3}" type="sibTrans" cxnId="{34F5ED4A-E73C-4890-96CA-6AB6433A5617}">
      <dgm:prSet/>
      <dgm:spPr/>
      <dgm:t>
        <a:bodyPr/>
        <a:lstStyle/>
        <a:p>
          <a:endParaRPr lang="en-US"/>
        </a:p>
      </dgm:t>
    </dgm:pt>
    <dgm:pt modelId="{3CFCC7E0-7E4D-44E1-94A1-349E02A2B4C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/>
            <a:t>Conditions – a task(s) is performed only when a value is true</a:t>
          </a:r>
        </a:p>
      </dgm:t>
    </dgm:pt>
    <dgm:pt modelId="{51245BE3-2C30-4D6B-A429-C6A262AE0C7B}" type="parTrans" cxnId="{C9154655-DBEC-4039-89D9-0CB0482DC09C}">
      <dgm:prSet/>
      <dgm:spPr/>
      <dgm:t>
        <a:bodyPr/>
        <a:lstStyle/>
        <a:p>
          <a:endParaRPr lang="en-US"/>
        </a:p>
      </dgm:t>
    </dgm:pt>
    <dgm:pt modelId="{9BD1A7E2-EF51-4671-87CE-77885CF25B8B}" type="sibTrans" cxnId="{C9154655-DBEC-4039-89D9-0CB0482DC09C}">
      <dgm:prSet/>
      <dgm:spPr/>
      <dgm:t>
        <a:bodyPr/>
        <a:lstStyle/>
        <a:p>
          <a:endParaRPr lang="en-US"/>
        </a:p>
      </dgm:t>
    </dgm:pt>
    <dgm:pt modelId="{6B1ECB49-7D03-4490-B32F-96A8CAAD99B6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Expressions – a set of functions that can be used to perform specific actions in a flow</a:t>
          </a:r>
        </a:p>
      </dgm:t>
    </dgm:pt>
    <dgm:pt modelId="{0B57DE65-9324-457B-8ADF-8C2717B98BE2}" type="parTrans" cxnId="{AAF7E77B-8679-4E08-BFDA-C85BB055B430}">
      <dgm:prSet/>
      <dgm:spPr/>
      <dgm:t>
        <a:bodyPr/>
        <a:lstStyle/>
        <a:p>
          <a:endParaRPr lang="en-US"/>
        </a:p>
      </dgm:t>
    </dgm:pt>
    <dgm:pt modelId="{5476378B-28D8-4F54-86B1-0256B0F4978F}" type="sibTrans" cxnId="{AAF7E77B-8679-4E08-BFDA-C85BB055B430}">
      <dgm:prSet/>
      <dgm:spPr/>
      <dgm:t>
        <a:bodyPr/>
        <a:lstStyle/>
        <a:p>
          <a:endParaRPr lang="en-US"/>
        </a:p>
      </dgm:t>
    </dgm:pt>
    <dgm:pt modelId="{7D0482FC-BB59-4D79-92E8-D9687613607F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Variables – temporary storage of data within the flow</a:t>
          </a:r>
        </a:p>
      </dgm:t>
    </dgm:pt>
    <dgm:pt modelId="{20ECE63B-4BA8-4022-BFB1-071E7934C267}" type="parTrans" cxnId="{DF115EE7-7C76-4FF6-BD3D-CC501B964BDE}">
      <dgm:prSet/>
      <dgm:spPr/>
      <dgm:t>
        <a:bodyPr/>
        <a:lstStyle/>
        <a:p>
          <a:endParaRPr lang="en-US"/>
        </a:p>
      </dgm:t>
    </dgm:pt>
    <dgm:pt modelId="{6666F763-5AA3-40DB-AB75-811F495B0B6C}" type="sibTrans" cxnId="{DF115EE7-7C76-4FF6-BD3D-CC501B964BDE}">
      <dgm:prSet/>
      <dgm:spPr/>
      <dgm:t>
        <a:bodyPr/>
        <a:lstStyle/>
        <a:p>
          <a:endParaRPr lang="en-US"/>
        </a:p>
      </dgm:t>
    </dgm:pt>
    <dgm:pt modelId="{F1931247-CDB4-46DB-842E-265A07FB40E1}" type="pres">
      <dgm:prSet presAssocID="{0506F344-0A15-4E2C-959A-D65D4182CB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E4403-67D1-4492-8793-6D53FCAFE9E8}" type="pres">
      <dgm:prSet presAssocID="{F04A61F2-09F4-4A36-A0BA-F46A47AF46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6C160-051C-4B68-9DE3-D7174F86404A}" type="pres">
      <dgm:prSet presAssocID="{DBC51FB3-EAD4-46CD-A6B9-61635B162CB1}" presName="sibTrans" presStyleCnt="0"/>
      <dgm:spPr/>
    </dgm:pt>
    <dgm:pt modelId="{E191906E-7B3E-417C-ABE0-7E8633EABD23}" type="pres">
      <dgm:prSet presAssocID="{C00E12B4-EE36-4F75-89A5-12696809B4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4EE3C-8910-452F-8536-95DA2CE8F91D}" type="pres">
      <dgm:prSet presAssocID="{2E7B13CD-B7C5-4E56-B1E2-F081695B8E3E}" presName="sibTrans" presStyleCnt="0"/>
      <dgm:spPr/>
    </dgm:pt>
    <dgm:pt modelId="{5FCACF1C-224A-4EE9-AA2D-A77A3A9FE2FA}" type="pres">
      <dgm:prSet presAssocID="{BAAF6330-125F-4A69-8FA9-6A59896A867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BA9A-E5E0-40AE-9DFD-DB37581F5C9C}" type="pres">
      <dgm:prSet presAssocID="{695AEF3D-AC73-4B78-83F8-FF16DF29A627}" presName="sibTrans" presStyleCnt="0"/>
      <dgm:spPr/>
    </dgm:pt>
    <dgm:pt modelId="{35F3101C-EEEA-410E-BFA0-0C1CE9F04706}" type="pres">
      <dgm:prSet presAssocID="{E27BDC4F-7642-4C29-9AC9-22E300AC55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8B987-9657-4437-ACE5-FDA98D8C452D}" type="pres">
      <dgm:prSet presAssocID="{2DFB7C77-615B-4EC3-B677-B3223B3B0FA3}" presName="sibTrans" presStyleCnt="0"/>
      <dgm:spPr/>
    </dgm:pt>
    <dgm:pt modelId="{3875C22F-6517-4EFB-A0D6-9508A8A1E196}" type="pres">
      <dgm:prSet presAssocID="{3CFCC7E0-7E4D-44E1-94A1-349E02A2B4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45DDB-CE64-4E5E-A614-B419F85A879E}" type="pres">
      <dgm:prSet presAssocID="{9BD1A7E2-EF51-4671-87CE-77885CF25B8B}" presName="sibTrans" presStyleCnt="0"/>
      <dgm:spPr/>
    </dgm:pt>
    <dgm:pt modelId="{2ED15BE4-6721-4711-957A-EEE8F0547478}" type="pres">
      <dgm:prSet presAssocID="{6B1ECB49-7D03-4490-B32F-96A8CAAD99B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D86A2-C03A-4B66-AFE0-CD419512C2B0}" type="pres">
      <dgm:prSet presAssocID="{5476378B-28D8-4F54-86B1-0256B0F4978F}" presName="sibTrans" presStyleCnt="0"/>
      <dgm:spPr/>
    </dgm:pt>
    <dgm:pt modelId="{40F6484C-B747-47C3-8A34-62FB4AD35189}" type="pres">
      <dgm:prSet presAssocID="{7D0482FC-BB59-4D79-92E8-D9687613607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15EE7-7C76-4FF6-BD3D-CC501B964BDE}" srcId="{0506F344-0A15-4E2C-959A-D65D4182CB89}" destId="{7D0482FC-BB59-4D79-92E8-D9687613607F}" srcOrd="6" destOrd="0" parTransId="{20ECE63B-4BA8-4022-BFB1-071E7934C267}" sibTransId="{6666F763-5AA3-40DB-AB75-811F495B0B6C}"/>
    <dgm:cxn modelId="{7BA0E929-4B40-4C7F-BFE8-F5BBB32E205B}" type="presOf" srcId="{C00E12B4-EE36-4F75-89A5-12696809B474}" destId="{E191906E-7B3E-417C-ABE0-7E8633EABD23}" srcOrd="0" destOrd="0" presId="urn:microsoft.com/office/officeart/2005/8/layout/default"/>
    <dgm:cxn modelId="{9F9A0F2F-7722-42BA-A622-B39C42068D82}" type="presOf" srcId="{4D1C35B4-3706-4408-8F64-1354AEDDFBED}" destId="{5FCACF1C-224A-4EE9-AA2D-A77A3A9FE2FA}" srcOrd="0" destOrd="1" presId="urn:microsoft.com/office/officeart/2005/8/layout/default"/>
    <dgm:cxn modelId="{8493F2B9-1573-4698-94F9-4BC93AD69EA5}" type="presOf" srcId="{84B03AFA-F3A4-4E32-8764-DD3FF76863BD}" destId="{5FCACF1C-224A-4EE9-AA2D-A77A3A9FE2FA}" srcOrd="0" destOrd="2" presId="urn:microsoft.com/office/officeart/2005/8/layout/default"/>
    <dgm:cxn modelId="{C56FC115-F9D6-4040-BBF9-8BCE524B86F9}" type="presOf" srcId="{0506F344-0A15-4E2C-959A-D65D4182CB89}" destId="{F1931247-CDB4-46DB-842E-265A07FB40E1}" srcOrd="0" destOrd="0" presId="urn:microsoft.com/office/officeart/2005/8/layout/default"/>
    <dgm:cxn modelId="{2AF7B00B-9D64-4972-9A5B-93C2BA1EE1FE}" type="presOf" srcId="{3CFCC7E0-7E4D-44E1-94A1-349E02A2B4CE}" destId="{3875C22F-6517-4EFB-A0D6-9508A8A1E196}" srcOrd="0" destOrd="0" presId="urn:microsoft.com/office/officeart/2005/8/layout/default"/>
    <dgm:cxn modelId="{C9154655-DBEC-4039-89D9-0CB0482DC09C}" srcId="{0506F344-0A15-4E2C-959A-D65D4182CB89}" destId="{3CFCC7E0-7E4D-44E1-94A1-349E02A2B4CE}" srcOrd="4" destOrd="0" parTransId="{51245BE3-2C30-4D6B-A429-C6A262AE0C7B}" sibTransId="{9BD1A7E2-EF51-4671-87CE-77885CF25B8B}"/>
    <dgm:cxn modelId="{B3C9D87E-9639-4127-8AC1-2F923B4D5FE7}" srcId="{0506F344-0A15-4E2C-959A-D65D4182CB89}" destId="{F04A61F2-09F4-4A36-A0BA-F46A47AF4652}" srcOrd="0" destOrd="0" parTransId="{2EBFC0DA-4618-48C8-8BFD-2B1FDB1AC7AF}" sibTransId="{DBC51FB3-EAD4-46CD-A6B9-61635B162CB1}"/>
    <dgm:cxn modelId="{69FD1133-AA92-4A8E-9ECE-BC0E95B95AC0}" type="presOf" srcId="{BAAF6330-125F-4A69-8FA9-6A59896A8678}" destId="{5FCACF1C-224A-4EE9-AA2D-A77A3A9FE2FA}" srcOrd="0" destOrd="0" presId="urn:microsoft.com/office/officeart/2005/8/layout/default"/>
    <dgm:cxn modelId="{889080B9-6878-42CD-B7B6-F8D9B534603B}" type="presOf" srcId="{E27BDC4F-7642-4C29-9AC9-22E300AC55A5}" destId="{35F3101C-EEEA-410E-BFA0-0C1CE9F04706}" srcOrd="0" destOrd="0" presId="urn:microsoft.com/office/officeart/2005/8/layout/default"/>
    <dgm:cxn modelId="{AAF7E77B-8679-4E08-BFDA-C85BB055B430}" srcId="{0506F344-0A15-4E2C-959A-D65D4182CB89}" destId="{6B1ECB49-7D03-4490-B32F-96A8CAAD99B6}" srcOrd="5" destOrd="0" parTransId="{0B57DE65-9324-457B-8ADF-8C2717B98BE2}" sibTransId="{5476378B-28D8-4F54-86B1-0256B0F4978F}"/>
    <dgm:cxn modelId="{24A89DD7-770E-4EBE-9B55-6F527900FB3B}" srcId="{BAAF6330-125F-4A69-8FA9-6A59896A8678}" destId="{18BB18DF-0C49-40EA-A6A6-25DF4A9A7129}" srcOrd="2" destOrd="0" parTransId="{A5A7C6C8-0A6F-464F-9A72-B5AAA3E7BA13}" sibTransId="{62530147-D45C-4729-A0D8-BF28B874BF0F}"/>
    <dgm:cxn modelId="{714FD70F-0600-471A-9FD5-EF590DFC296D}" srcId="{0506F344-0A15-4E2C-959A-D65D4182CB89}" destId="{C00E12B4-EE36-4F75-89A5-12696809B474}" srcOrd="1" destOrd="0" parTransId="{29D7F995-2F44-433C-A328-6BFCACEF0A87}" sibTransId="{2E7B13CD-B7C5-4E56-B1E2-F081695B8E3E}"/>
    <dgm:cxn modelId="{454B4F0A-B008-4CF8-8C03-5965BC71F6E4}" srcId="{0506F344-0A15-4E2C-959A-D65D4182CB89}" destId="{BAAF6330-125F-4A69-8FA9-6A59896A8678}" srcOrd="2" destOrd="0" parTransId="{A9F9E18E-8579-4708-9EB3-E6A4EE68C920}" sibTransId="{695AEF3D-AC73-4B78-83F8-FF16DF29A627}"/>
    <dgm:cxn modelId="{51F833DC-97F6-47C2-9FA3-31947B027303}" type="presOf" srcId="{F04A61F2-09F4-4A36-A0BA-F46A47AF4652}" destId="{711E4403-67D1-4492-8793-6D53FCAFE9E8}" srcOrd="0" destOrd="0" presId="urn:microsoft.com/office/officeart/2005/8/layout/default"/>
    <dgm:cxn modelId="{34F5ED4A-E73C-4890-96CA-6AB6433A5617}" srcId="{0506F344-0A15-4E2C-959A-D65D4182CB89}" destId="{E27BDC4F-7642-4C29-9AC9-22E300AC55A5}" srcOrd="3" destOrd="0" parTransId="{AD2B4C02-C69F-4857-A402-048EFB55DA72}" sibTransId="{2DFB7C77-615B-4EC3-B677-B3223B3B0FA3}"/>
    <dgm:cxn modelId="{7CD61022-0F15-45DF-B091-0EE8655C640E}" type="presOf" srcId="{18BB18DF-0C49-40EA-A6A6-25DF4A9A7129}" destId="{5FCACF1C-224A-4EE9-AA2D-A77A3A9FE2FA}" srcOrd="0" destOrd="3" presId="urn:microsoft.com/office/officeart/2005/8/layout/default"/>
    <dgm:cxn modelId="{D1B74225-9C4C-4D3C-A11F-241BB67E2AA5}" type="presOf" srcId="{7D0482FC-BB59-4D79-92E8-D9687613607F}" destId="{40F6484C-B747-47C3-8A34-62FB4AD35189}" srcOrd="0" destOrd="0" presId="urn:microsoft.com/office/officeart/2005/8/layout/default"/>
    <dgm:cxn modelId="{616B5E68-C9D1-492A-976B-869D9962C4A9}" type="presOf" srcId="{6B1ECB49-7D03-4490-B32F-96A8CAAD99B6}" destId="{2ED15BE4-6721-4711-957A-EEE8F0547478}" srcOrd="0" destOrd="0" presId="urn:microsoft.com/office/officeart/2005/8/layout/default"/>
    <dgm:cxn modelId="{04D75E04-793C-46B7-90F7-FA77DB49FA7F}" srcId="{BAAF6330-125F-4A69-8FA9-6A59896A8678}" destId="{4D1C35B4-3706-4408-8F64-1354AEDDFBED}" srcOrd="0" destOrd="0" parTransId="{DA11C695-C84E-41A2-81B1-D1E726CD2CFE}" sibTransId="{2F42E2DD-4EF6-41AA-B683-3FF9E8C9FDB7}"/>
    <dgm:cxn modelId="{2CB37FBE-1817-4CC2-8402-893D7208D4BA}" srcId="{BAAF6330-125F-4A69-8FA9-6A59896A8678}" destId="{84B03AFA-F3A4-4E32-8764-DD3FF76863BD}" srcOrd="1" destOrd="0" parTransId="{0E2CFECE-630E-4BF3-8C0B-2B789534E550}" sibTransId="{D8993A2C-AC54-4442-B064-715FBBAB40F2}"/>
    <dgm:cxn modelId="{735F62DD-A4B3-47A8-93DA-0375B5A9DDB4}" type="presParOf" srcId="{F1931247-CDB4-46DB-842E-265A07FB40E1}" destId="{711E4403-67D1-4492-8793-6D53FCAFE9E8}" srcOrd="0" destOrd="0" presId="urn:microsoft.com/office/officeart/2005/8/layout/default"/>
    <dgm:cxn modelId="{D3203814-E6B6-44E1-89C4-FEA8AA0302C4}" type="presParOf" srcId="{F1931247-CDB4-46DB-842E-265A07FB40E1}" destId="{9B86C160-051C-4B68-9DE3-D7174F86404A}" srcOrd="1" destOrd="0" presId="urn:microsoft.com/office/officeart/2005/8/layout/default"/>
    <dgm:cxn modelId="{D1DFF9D3-51E6-4403-AA14-701348118F88}" type="presParOf" srcId="{F1931247-CDB4-46DB-842E-265A07FB40E1}" destId="{E191906E-7B3E-417C-ABE0-7E8633EABD23}" srcOrd="2" destOrd="0" presId="urn:microsoft.com/office/officeart/2005/8/layout/default"/>
    <dgm:cxn modelId="{2E7EFDDB-CD50-4E2C-B6AB-EE5131869CAE}" type="presParOf" srcId="{F1931247-CDB4-46DB-842E-265A07FB40E1}" destId="{CAC4EE3C-8910-452F-8536-95DA2CE8F91D}" srcOrd="3" destOrd="0" presId="urn:microsoft.com/office/officeart/2005/8/layout/default"/>
    <dgm:cxn modelId="{D33FDA65-A5BE-4951-87E5-DF269A68D1AA}" type="presParOf" srcId="{F1931247-CDB4-46DB-842E-265A07FB40E1}" destId="{5FCACF1C-224A-4EE9-AA2D-A77A3A9FE2FA}" srcOrd="4" destOrd="0" presId="urn:microsoft.com/office/officeart/2005/8/layout/default"/>
    <dgm:cxn modelId="{9F255EDF-CA36-441B-9C8D-B6BA6DAAE30F}" type="presParOf" srcId="{F1931247-CDB4-46DB-842E-265A07FB40E1}" destId="{C4AEBA9A-E5E0-40AE-9DFD-DB37581F5C9C}" srcOrd="5" destOrd="0" presId="urn:microsoft.com/office/officeart/2005/8/layout/default"/>
    <dgm:cxn modelId="{9D940765-2B5A-4F93-8FD0-B55F8FD19F6B}" type="presParOf" srcId="{F1931247-CDB4-46DB-842E-265A07FB40E1}" destId="{35F3101C-EEEA-410E-BFA0-0C1CE9F04706}" srcOrd="6" destOrd="0" presId="urn:microsoft.com/office/officeart/2005/8/layout/default"/>
    <dgm:cxn modelId="{86F499C6-77A0-4910-B907-1C117938DD0C}" type="presParOf" srcId="{F1931247-CDB4-46DB-842E-265A07FB40E1}" destId="{B818B987-9657-4437-ACE5-FDA98D8C452D}" srcOrd="7" destOrd="0" presId="urn:microsoft.com/office/officeart/2005/8/layout/default"/>
    <dgm:cxn modelId="{F22E95E4-FBFA-4A69-B318-9F58213D92A2}" type="presParOf" srcId="{F1931247-CDB4-46DB-842E-265A07FB40E1}" destId="{3875C22F-6517-4EFB-A0D6-9508A8A1E196}" srcOrd="8" destOrd="0" presId="urn:microsoft.com/office/officeart/2005/8/layout/default"/>
    <dgm:cxn modelId="{20B68E76-89E2-4600-BD14-91AC2DF2DAA2}" type="presParOf" srcId="{F1931247-CDB4-46DB-842E-265A07FB40E1}" destId="{B7B45DDB-CE64-4E5E-A614-B419F85A879E}" srcOrd="9" destOrd="0" presId="urn:microsoft.com/office/officeart/2005/8/layout/default"/>
    <dgm:cxn modelId="{AFEE57B3-5D22-472B-8BCE-AE29CE4293B5}" type="presParOf" srcId="{F1931247-CDB4-46DB-842E-265A07FB40E1}" destId="{2ED15BE4-6721-4711-957A-EEE8F0547478}" srcOrd="10" destOrd="0" presId="urn:microsoft.com/office/officeart/2005/8/layout/default"/>
    <dgm:cxn modelId="{2376317E-77DC-4115-B1EA-105193C0E8EB}" type="presParOf" srcId="{F1931247-CDB4-46DB-842E-265A07FB40E1}" destId="{F03D86A2-C03A-4B66-AFE0-CD419512C2B0}" srcOrd="11" destOrd="0" presId="urn:microsoft.com/office/officeart/2005/8/layout/default"/>
    <dgm:cxn modelId="{8BCE8262-4B7A-48C0-B789-4A5EBEC34490}" type="presParOf" srcId="{F1931247-CDB4-46DB-842E-265A07FB40E1}" destId="{40F6484C-B747-47C3-8A34-62FB4AD3518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E4403-67D1-4492-8793-6D53FCAFE9E8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Flow – user specified instructions for an action to be taken when an event occurs</a:t>
          </a:r>
        </a:p>
      </dsp:txBody>
      <dsp:txXfrm>
        <a:off x="3080" y="587032"/>
        <a:ext cx="2444055" cy="1466433"/>
      </dsp:txXfrm>
    </dsp:sp>
    <dsp:sp modelId="{E191906E-7B3E-417C-ABE0-7E8633EABD2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Connectors – how you connect services to flow</a:t>
          </a:r>
        </a:p>
      </dsp:txBody>
      <dsp:txXfrm>
        <a:off x="2691541" y="587032"/>
        <a:ext cx="2444055" cy="1466433"/>
      </dsp:txXfrm>
    </dsp:sp>
    <dsp:sp modelId="{5FCACF1C-224A-4EE9-AA2D-A77A3A9FE2FA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Triggers – starts the flow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Manual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Automated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Scheduled</a:t>
          </a:r>
        </a:p>
      </dsp:txBody>
      <dsp:txXfrm>
        <a:off x="5380002" y="587032"/>
        <a:ext cx="2444055" cy="1466433"/>
      </dsp:txXfrm>
    </dsp:sp>
    <dsp:sp modelId="{35F3101C-EEEA-410E-BFA0-0C1CE9F0470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Actions – the job of the workflow</a:t>
          </a:r>
        </a:p>
      </dsp:txBody>
      <dsp:txXfrm>
        <a:off x="8068463" y="587032"/>
        <a:ext cx="2444055" cy="1466433"/>
      </dsp:txXfrm>
    </dsp:sp>
    <dsp:sp modelId="{3875C22F-6517-4EFB-A0D6-9508A8A1E196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Conditions – a task(s) is performed only when a value is true</a:t>
          </a:r>
        </a:p>
      </dsp:txBody>
      <dsp:txXfrm>
        <a:off x="1347311" y="2297871"/>
        <a:ext cx="2444055" cy="1466433"/>
      </dsp:txXfrm>
    </dsp:sp>
    <dsp:sp modelId="{2ED15BE4-6721-4711-957A-EEE8F0547478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Expressions – a set of functions that can be used to perform specific actions in a flow</a:t>
          </a:r>
        </a:p>
      </dsp:txBody>
      <dsp:txXfrm>
        <a:off x="4035772" y="2297871"/>
        <a:ext cx="2444055" cy="1466433"/>
      </dsp:txXfrm>
    </dsp:sp>
    <dsp:sp modelId="{40F6484C-B747-47C3-8A34-62FB4AD35189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Variables – temporary storage of data within the flow</a:t>
          </a:r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FECFA3-E657-4A7F-BDEA-E6A16DE50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133BC-917E-4CA9-A515-3BA4C69D73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5/20/2023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9518-D92C-4FD9-9DFB-87C6E826EB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The Acquistions Institute at Timberline Lodge,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2707-3B3A-4F7B-8142-19D0A82167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519538-CCC5-47BB-8A4F-DC32E287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36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5/20/2023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The Acquistions Institute at Timberline Lodge,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6959B-AF05-4C0F-A5CA-C1DCCD7A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657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94A26-7DA5-4D87-9F3B-9B838CC8C1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89C314B-9B02-4AF1-B62D-200C9A7B52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700C2C-BEE9-4640-BF24-833FD48D98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91342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DC828-1C19-4F59-8BD6-10279F2644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BD78979-3187-4B54-A1C3-7EB05A74F7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5FFB7A-CC14-4D66-AD20-BEE6AEFDEA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240670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EA7CB-773D-4262-A3C7-71A45DE88C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47CEB6B-870C-4A02-B176-99855B9E0D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659B75-5333-41F1-81E5-1B4398DA92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205793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E69D1-822B-4776-933D-098B3426B1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C350A5A-798C-46FE-85AF-D70B03B8C8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813DEE-95F0-48F5-A14A-143CAECABE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221597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288E3-A9B9-4185-816E-44B1F4AF31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D7D991B-596A-45FD-A904-2B65C9C21A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8E71CD-52AD-41F7-82A5-898920D82C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301151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8636E-16FC-4AEE-AF62-A404D4E32D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C03502A-8E32-4CB2-B58D-0B52E57364D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C5F5E2-F85C-47E4-A96C-2DCAEC84E9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93517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6959B-AF05-4C0F-A5CA-C1DCCD7AED4B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ECE4C-ED3F-48E5-AAC9-9A96884ED3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2E9244A-5DDE-44D7-8E52-B0DF5CACC7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58FFAE-0AC3-40CD-8E47-1D13B9B810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400319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C6959B-AF05-4C0F-A5CA-C1DCCD7AED4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8B79E-C6EB-4F20-844D-66A327365B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40CC16F-7CFF-477A-8606-82511E785F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BC933D-E7DA-4C4C-B3D4-5CFEB8AD74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62857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C6959B-AF05-4C0F-A5CA-C1DCCD7AED4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3A21D-0F44-4A13-8FC1-2F6CACA730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5/20/2023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0C5E09F-DF72-4E8B-92CE-080D9BD81C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Even Flow                                                                          Carissa Thatcher, University of Cincinnati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CDB53-4BD4-41F8-89AD-421F86EB05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Acquistions Institute at Timberline Lodge, 2023</a:t>
            </a:r>
          </a:p>
        </p:txBody>
      </p:sp>
    </p:spTree>
    <p:extLst>
      <p:ext uri="{BB962C8B-B14F-4D97-AF65-F5344CB8AC3E}">
        <p14:creationId xmlns:p14="http://schemas.microsoft.com/office/powerpoint/2010/main" val="175371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"/>
            <a:ext cx="12192000" cy="68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0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2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78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8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6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3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8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2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4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2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2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9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2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9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0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8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1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702-72A7-428A-8095-5B0FE00D80F5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3921-916D-4E6B-8B2F-1A2E4AA2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11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8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48CE-D9A7-4640-83FB-77B555F8E24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96C5-2EBD-4211-9ACB-A6959A2D1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"/>
            <a:ext cx="12192000" cy="685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11820" r="-76" b="6285"/>
          <a:stretch/>
        </p:blipFill>
        <p:spPr>
          <a:xfrm>
            <a:off x="0" y="5873900"/>
            <a:ext cx="12192000" cy="9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E13E-B7DD-49F0-8656-1C2604E728B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64D6-6834-4557-986A-17CEBC00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7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N-cZRQeAiDVAtDyYTBKMuM22fQH1Khv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hatchcs@ucmail.uc.edu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en.Walker@lehman.cuny.edu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4EC7-65C6-428F-964E-D8A59857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51" y="187456"/>
            <a:ext cx="7621630" cy="3466213"/>
          </a:xfrm>
        </p:spPr>
        <p:txBody>
          <a:bodyPr anchor="b">
            <a:normAutofit/>
          </a:bodyPr>
          <a:lstStyle/>
          <a:p>
            <a:pPr algn="l"/>
            <a:r>
              <a:rPr lang="en-US" sz="5000" b="1">
                <a:solidFill>
                  <a:srgbClr val="FFFFFF"/>
                </a:solidFill>
              </a:rPr>
              <a:t>Even Flow </a:t>
            </a:r>
            <a:r>
              <a:rPr lang="en-US" sz="5000">
                <a:solidFill>
                  <a:srgbClr val="FFFFFF"/>
                </a:solidFill>
              </a:rPr>
              <a:t/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Using Microsoft Flows to streamline library acquisitions work</a:t>
            </a:r>
            <a:endParaRPr lang="en-US" sz="5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9D825-C15B-4722-80A7-689B356AB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Carissa Thatcher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Collections Acquisitions Team Lead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University of Cincinnati Libraries</a:t>
            </a:r>
          </a:p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6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37160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Microsoft Power Automate</a:t>
            </a:r>
          </a:p>
        </p:txBody>
      </p: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945336" y="506728"/>
            <a:ext cx="6609921" cy="14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Build the flow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300B0-B301-49B6-92B9-F9C30EA99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6047"/>
          <a:stretch/>
        </p:blipFill>
        <p:spPr>
          <a:xfrm>
            <a:off x="238345" y="2474806"/>
            <a:ext cx="2926886" cy="332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8B99D-B6F7-48EA-9513-A8D46A1E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591" y="2729132"/>
            <a:ext cx="6786571" cy="27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37160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Microsoft Power Automate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Variable</a:t>
            </a:r>
          </a:p>
        </p:txBody>
      </p: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945336" y="506728"/>
            <a:ext cx="6609921" cy="14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 comments to email responses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300B0-B301-49B6-92B9-F9C30EA99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6982"/>
          <a:stretch/>
        </p:blipFill>
        <p:spPr>
          <a:xfrm>
            <a:off x="238345" y="2474806"/>
            <a:ext cx="2926886" cy="332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8B99D-B6F7-48EA-9513-A8D46A1E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1961" y="3009096"/>
            <a:ext cx="6154201" cy="18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37160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Microsoft Power Automate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Loop</a:t>
            </a:r>
          </a:p>
        </p:txBody>
      </p: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932809" y="421533"/>
            <a:ext cx="6609921" cy="16904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Creates entry in </a:t>
            </a:r>
            <a:r>
              <a:rPr lang="en-US" sz="2400" dirty="0" err="1">
                <a:solidFill>
                  <a:schemeClr val="bg1"/>
                </a:solidFill>
              </a:rPr>
              <a:t>Sharepoint</a:t>
            </a:r>
            <a:r>
              <a:rPr lang="en-US" sz="2400" dirty="0">
                <a:solidFill>
                  <a:schemeClr val="bg1"/>
                </a:solidFill>
              </a:rPr>
              <a:t> spreadsheet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Sends notification emails to selectors and those that order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Allows for automated communication of the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300B0-B301-49B6-92B9-F9C30EA99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6963"/>
          <a:stretch/>
        </p:blipFill>
        <p:spPr>
          <a:xfrm>
            <a:off x="238345" y="2474806"/>
            <a:ext cx="2926886" cy="332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8B99D-B6F7-48EA-9513-A8D46A1E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151" y="2350983"/>
            <a:ext cx="8114582" cy="41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7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530875" cy="34622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/>
          </a:p>
          <a:p>
            <a:r>
              <a:rPr lang="en-US" sz="2400" dirty="0"/>
              <a:t>Approvals must be acted upon in 30 days</a:t>
            </a:r>
          </a:p>
          <a:p>
            <a:r>
              <a:rPr lang="en-US" sz="2400" dirty="0"/>
              <a:t>Use multiline fields in </a:t>
            </a:r>
            <a:r>
              <a:rPr lang="en-US" sz="2400" dirty="0" err="1"/>
              <a:t>Sharepoint</a:t>
            </a:r>
            <a:endParaRPr lang="en-US" sz="2400" dirty="0"/>
          </a:p>
          <a:p>
            <a:r>
              <a:rPr lang="en-US" sz="2400" dirty="0"/>
              <a:t>Use nested conditions to direct specific material types to specific emails</a:t>
            </a:r>
          </a:p>
          <a:p>
            <a:r>
              <a:rPr lang="en-US" sz="2400" dirty="0"/>
              <a:t>Adding email ‘Config Run After’ to eliminate Flow fails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2DBF1EB8-520B-49BC-8920-CAFEA4ABE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636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94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How I started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2603116"/>
            <a:ext cx="10634721" cy="26082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/>
          </a:p>
          <a:p>
            <a:r>
              <a:rPr lang="en-US" sz="2400" dirty="0"/>
              <a:t>YouTube: Jon Levesque</a:t>
            </a:r>
          </a:p>
          <a:p>
            <a:r>
              <a:rPr lang="en-US" sz="2400" dirty="0">
                <a:hlinkClick r:id="rId3"/>
              </a:rPr>
              <a:t>https://youtube.com/playlist?list=PLN-cZRQeAiDVAtDyYTBKMuM22fQH1Khve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E5D2D-152B-0893-8E56-D6C382CA0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902" y="1416242"/>
            <a:ext cx="5106113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4EC7-65C6-428F-964E-D8A59857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en-US" sz="5000" b="1" dirty="0">
                <a:solidFill>
                  <a:srgbClr val="FFFFFF"/>
                </a:solidFill>
              </a:rPr>
              <a:t>Questions?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9D825-C15B-4722-80A7-689B356AB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dirty="0">
                <a:cs typeface="Calibri" panose="020F0502020204030204"/>
              </a:rPr>
              <a:t>Carissa Thatcher</a:t>
            </a:r>
          </a:p>
          <a:p>
            <a:pPr marL="0" indent="0" algn="l">
              <a:buNone/>
            </a:pPr>
            <a:r>
              <a:rPr lang="en-US" sz="2400" dirty="0">
                <a:cs typeface="Calibri" panose="020F0502020204030204"/>
              </a:rPr>
              <a:t>University of Cincinnati Libraries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carissa.thatcher@uc.edu</a:t>
            </a:r>
            <a:endParaRPr lang="en-US" sz="2400" dirty="0">
              <a:solidFill>
                <a:schemeClr val="tx1">
                  <a:lumMod val="95000"/>
                </a:schemeClr>
              </a:solidFill>
              <a:cs typeface="Calibri" panose="020F0502020204030204"/>
            </a:endParaRPr>
          </a:p>
          <a:p>
            <a:pPr algn="l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2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691A-F810-9644-BE64-CC5886D56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4" y="662847"/>
            <a:ext cx="4789678" cy="37466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Chain Will Keep Us Together: Using Power Automate to communicate eBook Approvals </a:t>
            </a:r>
            <a:endParaRPr lang="en-US" sz="3000" dirty="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/>
            </a:r>
            <a:br>
              <a:rPr lang="en-US" sz="3000" dirty="0"/>
            </a:br>
            <a:endParaRPr lang="en-US" sz="30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C1997-D0B2-CC44-BC85-DC462977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4" y="4385732"/>
            <a:ext cx="4813437" cy="1838087"/>
          </a:xfrm>
        </p:spPr>
        <p:txBody>
          <a:bodyPr>
            <a:normAutofit/>
          </a:bodyPr>
          <a:lstStyle/>
          <a:p>
            <a:r>
              <a:rPr lang="en-US" dirty="0"/>
              <a:t>CUNY Lehman College Leonard </a:t>
            </a:r>
            <a:r>
              <a:rPr lang="en-US" dirty="0" err="1"/>
              <a:t>Lief</a:t>
            </a:r>
            <a:r>
              <a:rPr lang="en-US" dirty="0"/>
              <a:t> Library </a:t>
            </a:r>
          </a:p>
          <a:p>
            <a:r>
              <a:rPr lang="en-US" dirty="0"/>
              <a:t>Stephen Walker   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D6C38D21-2209-4574-B8BC-9D4BA86C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76606" y="690853"/>
            <a:ext cx="5471927" cy="547192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70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CUNY campus locations</a:t>
            </a:r>
            <a:br>
              <a:rPr lang="en-US" sz="2500" dirty="0"/>
            </a:br>
            <a:r>
              <a:rPr lang="en-US" sz="2500" dirty="0"/>
              <a:t>25 campuses across 5 NYC boroughs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 r="-1" b="2726"/>
          <a:stretch/>
        </p:blipFill>
        <p:spPr>
          <a:xfrm>
            <a:off x="643464" y="2321954"/>
            <a:ext cx="6897878" cy="222337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65806" y="2251587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260,000 CUNY Students </a:t>
            </a:r>
          </a:p>
        </p:txBody>
      </p:sp>
    </p:spTree>
    <p:extLst>
      <p:ext uri="{BB962C8B-B14F-4D97-AF65-F5344CB8AC3E}">
        <p14:creationId xmlns:p14="http://schemas.microsoft.com/office/powerpoint/2010/main" val="36545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1187" y="2142067"/>
            <a:ext cx="409994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CUNY’s Senior College in the Bronx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14,000 students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ehm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41" y="728133"/>
            <a:ext cx="4440294" cy="2497667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3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3D5113A-D81E-473C-858B-83443A211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088" y="4111790"/>
            <a:ext cx="4818979" cy="1509263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49588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CE0-D91F-D545-87A2-128B387B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Shut Down and a Call for 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00A8-38EC-4347-B17D-13346D6D4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Leonard </a:t>
            </a:r>
            <a:r>
              <a:rPr lang="en-US" sz="2400" dirty="0" err="1"/>
              <a:t>Lief</a:t>
            </a:r>
            <a:r>
              <a:rPr lang="en-US" sz="2400" dirty="0"/>
              <a:t> Library closed Spring 2020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Resignation of Head of Technical Services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Library Faculty began plans for closed Library </a:t>
            </a:r>
            <a:r>
              <a:rPr lang="en-US" sz="2400"/>
              <a:t>Fall </a:t>
            </a:r>
            <a:r>
              <a:rPr lang="en-US" sz="2400" smtClean="0"/>
              <a:t>2020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Messaging campaign to the Faculty for eBooks</a:t>
            </a:r>
            <a:endParaRPr lang="en-US" sz="24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7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Automated in-house firm ordering</a:t>
            </a:r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52" y="2575042"/>
            <a:ext cx="6313150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cs typeface="Calibri"/>
              </a:rPr>
              <a:t>Used as communication and documentation tool between subject liaisons and acquisitions staff</a:t>
            </a:r>
            <a:endParaRPr lang="en-US" sz="2400" dirty="0"/>
          </a:p>
          <a:p>
            <a:r>
              <a:rPr lang="en-US" sz="2400" dirty="0">
                <a:cs typeface="Calibri" panose="020F0502020204030204"/>
              </a:rPr>
              <a:t>Needed to be sustainable</a:t>
            </a:r>
          </a:p>
          <a:p>
            <a:r>
              <a:rPr lang="en-US" sz="2400" dirty="0">
                <a:cs typeface="Calibri" panose="020F0502020204030204"/>
              </a:rPr>
              <a:t>Used applications that were readily available through Microsoft 365</a:t>
            </a:r>
          </a:p>
          <a:p>
            <a:endParaRPr lang="en-US" sz="1800" dirty="0">
              <a:cs typeface="Calibri" panose="020F0502020204030204"/>
            </a:endParaRPr>
          </a:p>
          <a:p>
            <a:endParaRPr lang="en-US" sz="1800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4E5DA-DA8B-46E2-9DB2-0ECCFC51C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3" r="7319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33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A1D2-3333-D84D-AAA9-BF52AB8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First attempt for Gathering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81E5-257B-C54B-9F89-97364D20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Email Requests were sent to the Head of Access Services 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Textbook Requests input into a Google Doc 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Departmental lists of Textbooks were received  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5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BCA2-86AF-FC44-A386-6735D302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</a:t>
            </a:r>
            <a:r>
              <a:rPr lang="en-US" dirty="0">
                <a:ea typeface="+mj-lt"/>
                <a:cs typeface="+mj-lt"/>
              </a:rPr>
              <a:t>Fall 2020/Spring 2021eBook Requests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4E4FC-4FA5-A141-9EE4-B3E4DE15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51519"/>
            <a:ext cx="10131425" cy="4139682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4400" dirty="0"/>
          </a:p>
          <a:p>
            <a:pPr>
              <a:buClr>
                <a:srgbClr val="FFFFFF"/>
              </a:buClr>
            </a:pPr>
            <a:r>
              <a:rPr lang="en-US" sz="5100" dirty="0"/>
              <a:t>$ 10,000 for eBooks and Streaming Media</a:t>
            </a:r>
            <a:endParaRPr lang="en-US" sz="5100" dirty="0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sz="5100" dirty="0"/>
              <a:t>Chief Librarian secured an additional $15,000</a:t>
            </a:r>
            <a:endParaRPr lang="en-US" sz="5100" dirty="0">
              <a:cs typeface="Calibri" panose="020F0502020204030204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sz="5100" dirty="0">
                <a:ea typeface="+mn-lt"/>
                <a:cs typeface="+mn-lt"/>
              </a:rPr>
              <a:t>Fall 2020 81 Submission via Google Doc form</a:t>
            </a:r>
            <a:endParaRPr lang="en-US" sz="5100" dirty="0">
              <a:cs typeface="Calibri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sz="5100" dirty="0">
                <a:ea typeface="+mn-lt"/>
                <a:cs typeface="+mn-lt"/>
              </a:rPr>
              <a:t>List of 736 requests form various Departments</a:t>
            </a:r>
            <a:endParaRPr lang="en-US" sz="5100" dirty="0">
              <a:cs typeface="Calibri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sz="5100" dirty="0">
                <a:ea typeface="+mn-lt"/>
                <a:cs typeface="+mn-lt"/>
              </a:rPr>
              <a:t>Spring 2021 53 Submissions via Google Doc form</a:t>
            </a:r>
            <a:endParaRPr lang="en-US" sz="5100" dirty="0">
              <a:cs typeface="Calibri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51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CA41-E6E9-474D-930A-CBE1F4FD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187" y="1030288"/>
            <a:ext cx="4099947" cy="103557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Google </a:t>
            </a:r>
            <a:br>
              <a:rPr lang="en-US" sz="2400" dirty="0"/>
            </a:br>
            <a:r>
              <a:rPr lang="en-US" sz="2400" dirty="0"/>
              <a:t>Form</a:t>
            </a:r>
            <a:r>
              <a:rPr lang="en-US" sz="2400" dirty="0">
                <a:cs typeface="Calibri Light"/>
              </a:rPr>
              <a:t> 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Fall 2020</a:t>
            </a:r>
            <a:endParaRPr lang="en-US" sz="2400" dirty="0"/>
          </a:p>
        </p:txBody>
      </p:sp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8D9A5D4E-36C4-4365-AD5C-89A2F97C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87" y="2142067"/>
            <a:ext cx="4099947" cy="3649133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"/>
              </a:rPr>
              <a:t>Original Form updated by Access Services. 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cs typeface="Calibri"/>
              </a:rPr>
              <a:t>General Bibliographic information of request.</a:t>
            </a:r>
          </a:p>
        </p:txBody>
      </p:sp>
      <p:pic>
        <p:nvPicPr>
          <p:cNvPr id="4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3F4DFB6-9562-47AD-AC8C-DE28A711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30" y="414435"/>
            <a:ext cx="3193608" cy="3931990"/>
          </a:xfrm>
          <a:prstGeom prst="roundRect">
            <a:avLst>
              <a:gd name="adj" fmla="val 4207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5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502E68A-B09F-4AE9-A30F-FE333EF2B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375" y="2384509"/>
            <a:ext cx="3262225" cy="3659847"/>
          </a:xfrm>
          <a:prstGeom prst="roundRect">
            <a:avLst>
              <a:gd name="adj" fmla="val 4528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59090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4757-4155-48FD-B0BA-43EDCFF7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92" y="808055"/>
            <a:ext cx="4784997" cy="14533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cs typeface="Calibri Light"/>
              </a:rPr>
              <a:t>Fall 2020 Google Backend – Sample Request, Cost, Availability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35C36BBE-8397-4D67-A73E-7D24FC8C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cap="all">
                <a:ea typeface="+mn-lt"/>
                <a:cs typeface="+mn-lt"/>
              </a:rPr>
              <a:t>GOOGLE </a:t>
            </a:r>
            <a:br>
              <a:rPr lang="en-US" cap="all">
                <a:ea typeface="+mn-lt"/>
                <a:cs typeface="+mn-lt"/>
              </a:rPr>
            </a:br>
            <a:r>
              <a:rPr lang="en-US" cap="all">
                <a:ea typeface="+mn-lt"/>
                <a:cs typeface="+mn-lt"/>
              </a:rPr>
              <a:t>BACKEND FORM </a:t>
            </a:r>
            <a:br>
              <a:rPr lang="en-US" cap="all">
                <a:ea typeface="+mn-lt"/>
                <a:cs typeface="+mn-lt"/>
              </a:rPr>
            </a:br>
            <a:r>
              <a:rPr lang="en-US" cap="all">
                <a:ea typeface="+mn-lt"/>
                <a:cs typeface="+mn-lt"/>
              </a:rPr>
              <a:t>FALL 2020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9BA50CDC-4600-41E4-83B6-413834A4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7" y="2881820"/>
            <a:ext cx="11008854" cy="199073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06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CA41-E6E9-474D-930A-CBE1F4FD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Google</a:t>
            </a:r>
            <a:br>
              <a:rPr lang="en-US" sz="3300" dirty="0"/>
            </a:br>
            <a:r>
              <a:rPr lang="en-US" sz="3300" dirty="0"/>
              <a:t>Form</a:t>
            </a:r>
            <a:r>
              <a:rPr lang="en-US" sz="3300" dirty="0">
                <a:cs typeface="Calibri Light"/>
              </a:rPr>
              <a:t> </a:t>
            </a:r>
            <a:br>
              <a:rPr lang="en-US" sz="3300" dirty="0">
                <a:cs typeface="Calibri Light"/>
              </a:rPr>
            </a:br>
            <a:r>
              <a:rPr lang="en-US" sz="3300" dirty="0">
                <a:cs typeface="Calibri Light"/>
              </a:rPr>
              <a:t>Spring 2021</a:t>
            </a:r>
            <a:endParaRPr lang="en-US" sz="330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90D85A3-0FC7-4EC7-98A7-3A7CAEAD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5550334" cy="3649133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"/>
              </a:rPr>
              <a:t>Public Form Sent to the College Community. </a:t>
            </a: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pic>
        <p:nvPicPr>
          <p:cNvPr id="11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947871-08E1-4813-8373-C9A854466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8216"/>
          <a:stretch/>
        </p:blipFill>
        <p:spPr>
          <a:xfrm>
            <a:off x="20" y="10"/>
            <a:ext cx="4635988" cy="4267821"/>
          </a:xfrm>
          <a:prstGeom prst="rect">
            <a:avLst/>
          </a:prstGeom>
        </p:spPr>
      </p:pic>
      <p:pic>
        <p:nvPicPr>
          <p:cNvPr id="13" name="Picture 1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6333380B-B282-4DC4-8068-DF6B4C962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691" r="-1" b="1450"/>
          <a:stretch/>
        </p:blipFill>
        <p:spPr>
          <a:xfrm>
            <a:off x="21" y="4050116"/>
            <a:ext cx="4635988" cy="25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DA53-18C5-D040-902F-3632D5F2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        First year Takeaways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C1DF9-4BF0-1E4A-8660-FB469368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Submissions were sent into Head of Access Services Email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Emails then had to be confirmed and submitted to the internal form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Fall 2020 (88) titles were ordered for $6,184.43 </a:t>
            </a:r>
            <a:endParaRPr lang="en-US" sz="2400" dirty="0">
              <a:cs typeface="Calibri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sz="2400" dirty="0">
                <a:ea typeface="+mn-lt"/>
                <a:cs typeface="+mn-lt"/>
              </a:rPr>
              <a:t>Spring 2021 (9) eBook titles were ordered for $1,488</a:t>
            </a:r>
            <a:endParaRPr lang="en-US" sz="2400" dirty="0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Selection process became complicated</a:t>
            </a: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0165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2101-C878-48F2-9391-F6341D58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MS fall 2021 eBook form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B59566C-4854-46B0-93CE-901CD37F3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865" y="2141538"/>
            <a:ext cx="8944080" cy="3875311"/>
          </a:xfrm>
        </p:spPr>
      </p:pic>
    </p:spTree>
    <p:extLst>
      <p:ext uri="{BB962C8B-B14F-4D97-AF65-F5344CB8AC3E}">
        <p14:creationId xmlns:p14="http://schemas.microsoft.com/office/powerpoint/2010/main" val="218660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2101-C878-48F2-9391-F6341D58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4958"/>
            <a:ext cx="10127192" cy="93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/>
              <a:t>MS fall 2021 eBook form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25481D-9FE7-F227-114C-F06E6EC7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9" y="5469474"/>
            <a:ext cx="7197726" cy="397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 dirty="0"/>
              <a:t>Convenient mobile form option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1F627-41D1-208A-5155-BE1D67485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429" y="711200"/>
            <a:ext cx="2028824" cy="3606800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C332B2-0B37-0992-2DA8-670FA246C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878" y="711200"/>
            <a:ext cx="2028824" cy="3606800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96C1CC-A975-EB5C-3762-8A194D1EB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094" y="711200"/>
            <a:ext cx="2028824" cy="3606800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7893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73C4-F6D0-4AB9-A2FA-DE3A082E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Fall 2021 – power automate : form to list and email notification</a:t>
            </a:r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72F88B4-340A-477A-B939-FECF9DE79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2" y="2346100"/>
            <a:ext cx="4995334" cy="3241067"/>
          </a:xfrm>
        </p:spPr>
      </p:pic>
      <p:pic>
        <p:nvPicPr>
          <p:cNvPr id="11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0A79F8-47C2-4928-AF5E-0C021A217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21895" y="2381540"/>
            <a:ext cx="4995332" cy="3170188"/>
          </a:xfrm>
        </p:spPr>
      </p:pic>
    </p:spTree>
    <p:extLst>
      <p:ext uri="{BB962C8B-B14F-4D97-AF65-F5344CB8AC3E}">
        <p14:creationId xmlns:p14="http://schemas.microsoft.com/office/powerpoint/2010/main" val="288349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C216-90B5-4FB5-80D9-64454D2B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22" y="609600"/>
            <a:ext cx="4954556" cy="164198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Fall 2021 e-book list</a:t>
            </a:r>
            <a:endParaRPr lang="en-US" dirty="0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1CC7E8-DE5D-409B-A037-7DFD0523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60" y="2047714"/>
            <a:ext cx="8277355" cy="35124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48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What is Flow?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6202679" cy="34622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  <a:p>
            <a:r>
              <a:rPr lang="en-US" sz="2400" dirty="0"/>
              <a:t>Attribute of Power Automate</a:t>
            </a:r>
          </a:p>
          <a:p>
            <a:r>
              <a:rPr lang="en-US" sz="2400" dirty="0"/>
              <a:t>Application through MS Office 365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Automates processes across applications and data both within and outside of Microsoft</a:t>
            </a:r>
          </a:p>
        </p:txBody>
      </p: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2DBF1EB8-520B-49BC-8920-CAFEA4ABE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636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383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2FCC-C813-4C74-B420-46DFEE05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923" y="609599"/>
            <a:ext cx="6282266" cy="1456267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New form with semester option and email Notification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95F29D-2207-4A47-A00C-BAAD9A8AD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5925" y="2102989"/>
            <a:ext cx="3447338" cy="3649133"/>
          </a:xfrm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CAF699-411D-4599-BD78-C04DB6918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502" y="1030288"/>
            <a:ext cx="2484309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CD952C-9748-4EFB-96D2-568290797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862" y="2106246"/>
            <a:ext cx="3808045" cy="36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13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1198-260F-4CFD-A5ED-A43D2B78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84" y="609600"/>
            <a:ext cx="6466114" cy="1456267"/>
          </a:xfrm>
        </p:spPr>
        <p:txBody>
          <a:bodyPr/>
          <a:lstStyle/>
          <a:p>
            <a:r>
              <a:rPr lang="en-US" dirty="0">
                <a:cs typeface="Calibri Light"/>
              </a:rPr>
              <a:t>Status list for shared view</a:t>
            </a:r>
            <a:endParaRPr lang="en-US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4EE74AE-5995-4933-9559-A7B20C91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969" y="2142067"/>
            <a:ext cx="8886012" cy="3971517"/>
          </a:xfrm>
        </p:spPr>
      </p:pic>
    </p:spTree>
    <p:extLst>
      <p:ext uri="{BB962C8B-B14F-4D97-AF65-F5344CB8AC3E}">
        <p14:creationId xmlns:p14="http://schemas.microsoft.com/office/powerpoint/2010/main" val="3809879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5D62-60A0-4E88-93B7-6A1EF8A6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Status list – column choice options</a:t>
            </a:r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CE9FC55A-73BB-4CB9-B344-EFDBB0571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7210" y="2142067"/>
            <a:ext cx="2209453" cy="4039902"/>
          </a:xfrm>
        </p:spPr>
      </p:pic>
      <p:pic>
        <p:nvPicPr>
          <p:cNvPr id="7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16E7EF3-C4E5-4BF8-87BA-C5AD874C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26" y="2065215"/>
            <a:ext cx="2292886" cy="4114800"/>
          </a:xfrm>
          <a:prstGeom prst="rect">
            <a:avLst/>
          </a:prstGeom>
        </p:spPr>
      </p:pic>
      <p:pic>
        <p:nvPicPr>
          <p:cNvPr id="8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96580C7-CE71-49A7-9A37-30D5C7A0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455" y="2065216"/>
            <a:ext cx="20070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4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A870-96E7-4A50-9364-1B908F1D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620" y="639097"/>
            <a:ext cx="8098973" cy="161249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Circulation review – power automate push to search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7E2752-B2E8-4C68-A2A5-AAF601ABE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79" y="2362294"/>
            <a:ext cx="5902362" cy="317435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E80D80C-B626-4140-9E38-6DAEAE844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25300" y="2310202"/>
            <a:ext cx="4217007" cy="3278617"/>
          </a:xfrm>
        </p:spPr>
      </p:pic>
    </p:spTree>
    <p:extLst>
      <p:ext uri="{BB962C8B-B14F-4D97-AF65-F5344CB8AC3E}">
        <p14:creationId xmlns:p14="http://schemas.microsoft.com/office/powerpoint/2010/main" val="2774310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363F-67A5-4613-9329-8800AD6E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Search results and push to order</a:t>
            </a:r>
            <a:endParaRPr lang="en-US" dirty="0"/>
          </a:p>
        </p:txBody>
      </p:sp>
      <p:pic>
        <p:nvPicPr>
          <p:cNvPr id="8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3F2C71A8-50D2-4C1D-91F2-7057C3D7D9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1" y="2450828"/>
            <a:ext cx="6588247" cy="2757545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E120439-11CF-4E5E-B0D1-F1D8160F3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" b="11236"/>
          <a:stretch/>
        </p:blipFill>
        <p:spPr>
          <a:xfrm>
            <a:off x="7596554" y="2482585"/>
            <a:ext cx="3915515" cy="27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4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FC76-953D-49E8-BE4B-744E1105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                                    Donations</a:t>
            </a:r>
            <a:endParaRPr lang="en-US"/>
          </a:p>
        </p:txBody>
      </p:sp>
      <p:pic>
        <p:nvPicPr>
          <p:cNvPr id="4" name="Picture 4" descr="A picture containing text, indoor, shelf, book&#10;&#10;Description automatically generated">
            <a:extLst>
              <a:ext uri="{FF2B5EF4-FFF2-40B4-BE49-F238E27FC236}">
                <a16:creationId xmlns:a16="http://schemas.microsoft.com/office/drawing/2014/main" id="{D553A2B9-08BA-47D8-A906-9ED66A504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540" y="2141538"/>
            <a:ext cx="6293945" cy="3649662"/>
          </a:xfrm>
        </p:spPr>
      </p:pic>
    </p:spTree>
    <p:extLst>
      <p:ext uri="{BB962C8B-B14F-4D97-AF65-F5344CB8AC3E}">
        <p14:creationId xmlns:p14="http://schemas.microsoft.com/office/powerpoint/2010/main" val="2637329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994F-62BD-4BF7-89AC-61AB5670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  </a:t>
            </a:r>
            <a:r>
              <a:rPr lang="en-US">
                <a:ea typeface="+mj-lt"/>
                <a:cs typeface="+mj-lt"/>
              </a:rPr>
              <a:t>               Donation Backlog 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10DED-996D-45BA-A3A7-F523C2BE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+mn-lt"/>
                <a:cs typeface="+mn-lt"/>
              </a:rPr>
              <a:t>Access Services were tasked to accept physical donations. </a:t>
            </a:r>
            <a:endParaRPr lang="en-US" sz="24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en-US" sz="24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2400" dirty="0">
                <a:ea typeface="+mn-lt"/>
                <a:cs typeface="+mn-lt"/>
              </a:rPr>
              <a:t>Circulation clerks were assigned to input data into forms. </a:t>
            </a:r>
            <a:endParaRPr lang="en-US" sz="24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en-US" sz="24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400" dirty="0">
                <a:ea typeface="+mn-lt"/>
                <a:cs typeface="+mn-lt"/>
              </a:rPr>
              <a:t>Subject Librarians were able to receive the Bibliographic information.</a:t>
            </a:r>
            <a:endParaRPr lang="en-US" sz="24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4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860-A236-418A-8A44-14D3D310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Donation Form</a:t>
            </a:r>
            <a:endParaRPr lang="en-US"/>
          </a:p>
        </p:txBody>
      </p:sp>
      <p:pic>
        <p:nvPicPr>
          <p:cNvPr id="9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AD6D4F-9DE3-4803-87E6-999E81B9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05" y="639097"/>
            <a:ext cx="3387079" cy="557543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6F1C0B1-3EA0-43AF-BB2A-DCD09556C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75433" y="2318415"/>
            <a:ext cx="5953125" cy="3838575"/>
          </a:xfrm>
        </p:spPr>
      </p:pic>
    </p:spTree>
    <p:extLst>
      <p:ext uri="{BB962C8B-B14F-4D97-AF65-F5344CB8AC3E}">
        <p14:creationId xmlns:p14="http://schemas.microsoft.com/office/powerpoint/2010/main" val="1212665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AC25-FBE8-4A52-B308-BACB7860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559" y="643463"/>
            <a:ext cx="3610947" cy="160812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Donations List  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14307E3-F839-40FE-9F7A-FFCFD184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79" y="1937109"/>
            <a:ext cx="6897878" cy="400076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700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D7DA-D9C0-42F8-AEA4-9525F684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Route to Librarian</a:t>
            </a:r>
            <a:endParaRPr lang="en-US"/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4A96EF-6BE8-4EA9-A1F9-C4BFDDC1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8029" y="2250107"/>
            <a:ext cx="5550501" cy="3630011"/>
          </a:xfrm>
        </p:spPr>
      </p:pic>
      <p:pic>
        <p:nvPicPr>
          <p:cNvPr id="9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AC0526-0E0C-4128-86DA-AAFCC5BE4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0" y="1480394"/>
            <a:ext cx="5142270" cy="356783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25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E37E3-7D86-4CC6-8E21-ADE53646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14883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Before you flow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ED1913-0D55-40FC-A68B-7630716FC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717" y="1345330"/>
            <a:ext cx="5422041" cy="44815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3C9335-7539-451A-B636-0D21266C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4" y="1345330"/>
            <a:ext cx="5320009" cy="44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75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C8F0-D678-4660-9202-0503D92B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1" y="643463"/>
            <a:ext cx="3694923" cy="160812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Librarian's view</a:t>
            </a:r>
            <a:endParaRPr lang="en-US" dirty="0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D97CCC8A-561E-49CD-835E-588F90DF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00" y="2366687"/>
            <a:ext cx="6897878" cy="332822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AF1717F-3399-419E-B5F4-49989BA4A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98350" y="2251587"/>
            <a:ext cx="2841674" cy="3972232"/>
          </a:xfrm>
        </p:spPr>
      </p:pic>
    </p:spTree>
    <p:extLst>
      <p:ext uri="{BB962C8B-B14F-4D97-AF65-F5344CB8AC3E}">
        <p14:creationId xmlns:p14="http://schemas.microsoft.com/office/powerpoint/2010/main" val="3568833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9529-0088-462F-980B-D75A248C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Librarian's Choice</a:t>
            </a:r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CE82EA-BB82-4445-BBE2-4A4F2706B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11" y="643463"/>
            <a:ext cx="4436383" cy="55803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4D78888-6B29-4643-855C-04D2D0F62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65213" y="3018503"/>
            <a:ext cx="2771775" cy="2438400"/>
          </a:xfrm>
        </p:spPr>
      </p:pic>
    </p:spTree>
    <p:extLst>
      <p:ext uri="{BB962C8B-B14F-4D97-AF65-F5344CB8AC3E}">
        <p14:creationId xmlns:p14="http://schemas.microsoft.com/office/powerpoint/2010/main" val="1618054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C45D-4CE9-46EF-87B6-9F3B9D7D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Thank you and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E7876-7E07-4888-B106-88F962C8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US" sz="2400" dirty="0">
                <a:cs typeface="Arial"/>
                <a:hlinkClick r:id="rId2"/>
              </a:rPr>
              <a:t>Stephen.Walker@lehman.cuny.edu</a:t>
            </a:r>
            <a:r>
              <a:rPr lang="en-US" sz="2400" dirty="0">
                <a:cs typeface="Arial"/>
              </a:rPr>
              <a:t> </a:t>
            </a:r>
          </a:p>
          <a:p>
            <a:pPr marL="344170" indent="-34417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27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40E2-D9C8-440B-9624-BE62D120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DEE06D-1D2F-48C4-9E74-ACD2BFF8D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01248"/>
              </p:ext>
            </p:extLst>
          </p:nvPr>
        </p:nvGraphicFramePr>
        <p:xfrm>
          <a:off x="838200" y="149494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11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D9283-7DB6-45ED-80C3-44DBD6CC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Flow!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58EBBA3E-9FD2-40C3-9F72-BF4FE4FA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6" y="1274465"/>
            <a:ext cx="7341490" cy="40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37160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Request Form</a:t>
            </a:r>
          </a:p>
        </p:txBody>
      </p: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945336" y="421533"/>
            <a:ext cx="6745915" cy="169045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3100" dirty="0">
                <a:solidFill>
                  <a:schemeClr val="bg1"/>
                </a:solidFill>
              </a:rPr>
              <a:t>Contact information is generated by MS Teams</a:t>
            </a:r>
          </a:p>
          <a:p>
            <a:r>
              <a:rPr lang="en-US" sz="3100" dirty="0">
                <a:solidFill>
                  <a:schemeClr val="bg1"/>
                </a:solidFill>
              </a:rPr>
              <a:t>21 field questionnaire</a:t>
            </a:r>
            <a:endParaRPr lang="en-US" sz="3100" dirty="0">
              <a:solidFill>
                <a:schemeClr val="bg1"/>
              </a:solidFill>
              <a:cs typeface="Calibri"/>
            </a:endParaRPr>
          </a:p>
          <a:p>
            <a:r>
              <a:rPr lang="en-US" sz="3100" dirty="0">
                <a:solidFill>
                  <a:schemeClr val="bg1"/>
                </a:solidFill>
              </a:rPr>
              <a:t>Fields based on information needed to populate records in Sierra</a:t>
            </a:r>
          </a:p>
        </p:txBody>
      </p:sp>
      <p:pic>
        <p:nvPicPr>
          <p:cNvPr id="6" name="Picture 5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9B9300B0-B301-49B6-92B9-F9C30EA9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6" b="-2"/>
          <a:stretch/>
        </p:blipFill>
        <p:spPr>
          <a:xfrm>
            <a:off x="238345" y="1878328"/>
            <a:ext cx="3451224" cy="3926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8B99D-B6F7-48EA-9513-A8D46A1E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08" y="2322659"/>
            <a:ext cx="3651562" cy="437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75A41-46BF-437A-93C9-27D807FB45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3" r="17912" b="-233"/>
          <a:stretch/>
        </p:blipFill>
        <p:spPr>
          <a:xfrm>
            <a:off x="8011200" y="3097764"/>
            <a:ext cx="3535445" cy="24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37160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Microsoft Teams</a:t>
            </a:r>
          </a:p>
        </p:txBody>
      </p: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945336" y="506728"/>
            <a:ext cx="6609921" cy="14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Easily accessible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Repository for enhancements and maintenance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300B0-B301-49B6-92B9-F9C30EA99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6047"/>
          <a:stretch/>
        </p:blipFill>
        <p:spPr>
          <a:xfrm>
            <a:off x="238345" y="1878328"/>
            <a:ext cx="3451224" cy="3926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8B99D-B6F7-48EA-9513-A8D46A1E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8438" y="2686930"/>
            <a:ext cx="4152807" cy="3551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75A41-46BF-437A-93C9-27D807FB45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r="8693"/>
          <a:stretch/>
        </p:blipFill>
        <p:spPr>
          <a:xfrm>
            <a:off x="7208685" y="2686929"/>
            <a:ext cx="4346574" cy="30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0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37160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Microsoft </a:t>
            </a:r>
            <a:r>
              <a:rPr lang="en-US" sz="3000" dirty="0" err="1">
                <a:solidFill>
                  <a:schemeClr val="bg1"/>
                </a:solidFill>
              </a:rPr>
              <a:t>Sharepoint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945336" y="506728"/>
            <a:ext cx="6609921" cy="14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Requests are cumulated and stored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Selectors can filter to view their own requests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300B0-B301-49B6-92B9-F9C30EA99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7053"/>
          <a:stretch/>
        </p:blipFill>
        <p:spPr>
          <a:xfrm>
            <a:off x="238345" y="2474806"/>
            <a:ext cx="2926886" cy="332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8B99D-B6F7-48EA-9513-A8D46A1E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432" y="2805487"/>
            <a:ext cx="3674830" cy="2515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75A41-46BF-437A-93C9-27D807FB45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5240"/>
          <a:stretch/>
        </p:blipFill>
        <p:spPr>
          <a:xfrm>
            <a:off x="7007290" y="2237749"/>
            <a:ext cx="4771839" cy="29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471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6476F"/>
    </a:dk2>
    <a:lt2>
      <a:srgbClr val="EBEBEB"/>
    </a:lt2>
    <a:accent1>
      <a:srgbClr val="E5B458"/>
    </a:accent1>
    <a:accent2>
      <a:srgbClr val="F77754"/>
    </a:accent2>
    <a:accent3>
      <a:srgbClr val="D8507E"/>
    </a:accent3>
    <a:accent4>
      <a:srgbClr val="BC70EE"/>
    </a:accent4>
    <a:accent5>
      <a:srgbClr val="3CA2E2"/>
    </a:accent5>
    <a:accent6>
      <a:srgbClr val="91BF77"/>
    </a:accent6>
    <a:hlink>
      <a:srgbClr val="71DDAB"/>
    </a:hlink>
    <a:folHlink>
      <a:srgbClr val="A6E4C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6FF054E4A0B40ABAF99B17712A9F0" ma:contentTypeVersion="19" ma:contentTypeDescription="Create a new document." ma:contentTypeScope="" ma:versionID="01a0a2712ef1c09c4efa5c3700c17f74">
  <xsd:schema xmlns:xsd="http://www.w3.org/2001/XMLSchema" xmlns:xs="http://www.w3.org/2001/XMLSchema" xmlns:p="http://schemas.microsoft.com/office/2006/metadata/properties" xmlns:ns3="a0af4cd8-9b53-4f8a-8171-7a0d225f028f" xmlns:ns4="63205557-0aae-4295-94b0-091b51d0fd9e" targetNamespace="http://schemas.microsoft.com/office/2006/metadata/properties" ma:root="true" ma:fieldsID="2fb8048916e0e4c2d26c5d351a8dd83c" ns3:_="" ns4:_="">
    <xsd:import namespace="a0af4cd8-9b53-4f8a-8171-7a0d225f028f"/>
    <xsd:import namespace="63205557-0aae-4295-94b0-091b51d0f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f4cd8-9b53-4f8a-8171-7a0d225f0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igrationWizId" ma:index="13" nillable="true" ma:displayName="MigrationWizId" ma:internalName="MigrationWizId">
      <xsd:simpleType>
        <xsd:restriction base="dms:Text"/>
      </xsd:simpleType>
    </xsd:element>
    <xsd:element name="MigrationWizIdPermissions" ma:index="14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5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6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7" nillable="true" ma:displayName="MigrationWizIdSecurityGroups" ma:internalName="MigrationWizIdSecurityGroups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05557-0aae-4295-94b0-091b51d0f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a0af4cd8-9b53-4f8a-8171-7a0d225f028f" xsi:nil="true"/>
    <MigrationWizId xmlns="a0af4cd8-9b53-4f8a-8171-7a0d225f028f" xsi:nil="true"/>
    <MigrationWizIdSecurityGroups xmlns="a0af4cd8-9b53-4f8a-8171-7a0d225f028f" xsi:nil="true"/>
    <MigrationWizIdPermissions xmlns="a0af4cd8-9b53-4f8a-8171-7a0d225f028f" xsi:nil="true"/>
    <MigrationWizIdPermissionLevels xmlns="a0af4cd8-9b53-4f8a-8171-7a0d225f028f" xsi:nil="true"/>
    <_activity xmlns="a0af4cd8-9b53-4f8a-8171-7a0d225f028f" xsi:nil="true"/>
  </documentManagement>
</p:properties>
</file>

<file path=customXml/itemProps1.xml><?xml version="1.0" encoding="utf-8"?>
<ds:datastoreItem xmlns:ds="http://schemas.openxmlformats.org/officeDocument/2006/customXml" ds:itemID="{5AB784EF-0FA6-44B0-B8F6-9D6D6771E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f4cd8-9b53-4f8a-8171-7a0d225f028f"/>
    <ds:schemaRef ds:uri="63205557-0aae-4295-94b0-091b51d0f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35694-882E-4890-A714-DCDC85CCC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FDE90-AFC8-4D88-8CC1-BA7BF39B3380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3205557-0aae-4295-94b0-091b51d0fd9e"/>
    <ds:schemaRef ds:uri="a0af4cd8-9b53-4f8a-8171-7a0d225f028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23984</TotalTime>
  <Words>953</Words>
  <Application>Microsoft Office PowerPoint</Application>
  <PresentationFormat>Widescreen</PresentationFormat>
  <Paragraphs>157</Paragraphs>
  <Slides>42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Custom Design</vt:lpstr>
      <vt:lpstr>Celestial</vt:lpstr>
      <vt:lpstr>Even Flow  Using Microsoft Flows to streamline library acquisitions work</vt:lpstr>
      <vt:lpstr>Automated in-house firm ordering</vt:lpstr>
      <vt:lpstr>What is Flow?</vt:lpstr>
      <vt:lpstr>Before you flow</vt:lpstr>
      <vt:lpstr>Terminology</vt:lpstr>
      <vt:lpstr>Let's Flow!</vt:lpstr>
      <vt:lpstr>Request Form</vt:lpstr>
      <vt:lpstr>Microsoft Teams</vt:lpstr>
      <vt:lpstr>Microsoft Sharepoint</vt:lpstr>
      <vt:lpstr>Microsoft Power Automate</vt:lpstr>
      <vt:lpstr>Microsoft Power Automate  Variable</vt:lpstr>
      <vt:lpstr>Microsoft Power Automate  Loop</vt:lpstr>
      <vt:lpstr>Lessons learned</vt:lpstr>
      <vt:lpstr>How I started</vt:lpstr>
      <vt:lpstr>Questions?</vt:lpstr>
      <vt:lpstr>Chain Will Keep Us Together: Using Power Automate to communicate eBook Approvals   </vt:lpstr>
      <vt:lpstr>CUNY campus locations 25 campuses across 5 NYC boroughs </vt:lpstr>
      <vt:lpstr>PowerPoint Presentation</vt:lpstr>
      <vt:lpstr>              Shut Down and a Call for eBooks</vt:lpstr>
      <vt:lpstr>      First attempt for Gathering Requests</vt:lpstr>
      <vt:lpstr>              Fall 2020/Spring 2021eBook Requests </vt:lpstr>
      <vt:lpstr>Google  Form  Fall 2020</vt:lpstr>
      <vt:lpstr>Fall 2020 Google Backend – Sample Request, Cost, Availability</vt:lpstr>
      <vt:lpstr>Google Form  Spring 2021</vt:lpstr>
      <vt:lpstr>                      First year Takeaways </vt:lpstr>
      <vt:lpstr>MS fall 2021 eBook form</vt:lpstr>
      <vt:lpstr>MS fall 2021 eBook form</vt:lpstr>
      <vt:lpstr>Fall 2021 – power automate : form to list and email notification</vt:lpstr>
      <vt:lpstr>Fall 2021 e-book list</vt:lpstr>
      <vt:lpstr>New form with semester option and email Notification</vt:lpstr>
      <vt:lpstr>Status list for shared view</vt:lpstr>
      <vt:lpstr>Status list – column choice options</vt:lpstr>
      <vt:lpstr>Circulation review – power automate push to search</vt:lpstr>
      <vt:lpstr>Search results and push to order</vt:lpstr>
      <vt:lpstr>                                    Donations</vt:lpstr>
      <vt:lpstr>                            Donation Backlog </vt:lpstr>
      <vt:lpstr>Donation Form</vt:lpstr>
      <vt:lpstr>Donations List  </vt:lpstr>
      <vt:lpstr>Route to Librarian</vt:lpstr>
      <vt:lpstr>Librarian's view</vt:lpstr>
      <vt:lpstr>Librarian's Choice</vt:lpstr>
      <vt:lpstr>Thank you and Questions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Norris, Melissa (norrisms)</dc:creator>
  <cp:lastModifiedBy>Selena Chau</cp:lastModifiedBy>
  <cp:revision>103</cp:revision>
  <cp:lastPrinted>2023-05-01T14:45:19Z</cp:lastPrinted>
  <dcterms:created xsi:type="dcterms:W3CDTF">2017-04-12T18:55:42Z</dcterms:created>
  <dcterms:modified xsi:type="dcterms:W3CDTF">2023-05-17T20:56:51Z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0x01010071C6FF054E4A0B40ABAF99B17712A9F0</vt:lpwstr>
  </property>
</Properties>
</file>