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p:regular r:id="rId24"/>
      <p:bold r:id="rId25"/>
      <p:italic r:id="rId26"/>
      <p:boldItalic r:id="rId27"/>
    </p:embeddedFont>
    <p:embeddedFont>
      <p:font typeface="Average"/>
      <p:regular r:id="rId28"/>
    </p:embeddedFont>
    <p:embeddedFont>
      <p:font typeface="Oswa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Average-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swa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13d955d908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13d955d908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Teams we work on</a:t>
            </a:r>
            <a:r>
              <a:rPr lang="en"/>
              <a:t>: Consortial ILS teams related to exposure, utilization, and assessment of resources</a:t>
            </a:r>
            <a:endParaRPr/>
          </a:p>
          <a:p>
            <a:pPr indent="0" lvl="0" marL="0" rtl="0" algn="l">
              <a:spcBef>
                <a:spcPts val="0"/>
              </a:spcBef>
              <a:spcAft>
                <a:spcPts val="0"/>
              </a:spcAft>
              <a:buClr>
                <a:schemeClr val="dk1"/>
              </a:buClr>
              <a:buSzPts val="1100"/>
              <a:buFont typeface="Arial"/>
              <a:buNone/>
            </a:pPr>
            <a:r>
              <a:rPr lang="en"/>
              <a:t>Consortial Common Knowledge Groups (CKGs) for subject areas</a:t>
            </a:r>
            <a:endParaRPr/>
          </a:p>
          <a:p>
            <a:pPr indent="0" lvl="0" marL="0" rtl="0" algn="l">
              <a:spcBef>
                <a:spcPts val="0"/>
              </a:spcBef>
              <a:spcAft>
                <a:spcPts val="0"/>
              </a:spcAft>
              <a:buClr>
                <a:schemeClr val="dk1"/>
              </a:buClr>
              <a:buSzPts val="1100"/>
              <a:buFont typeface="Arial"/>
              <a:buNone/>
            </a:pPr>
            <a:r>
              <a:rPr lang="en"/>
              <a:t>Other University of California teams related to collection usability and strategy</a:t>
            </a:r>
            <a:endParaRPr/>
          </a:p>
          <a:p>
            <a:pPr indent="0" lvl="0" marL="0" rtl="0" algn="l">
              <a:spcBef>
                <a:spcPts val="0"/>
              </a:spcBef>
              <a:spcAft>
                <a:spcPts val="0"/>
              </a:spcAft>
              <a:buClr>
                <a:schemeClr val="dk1"/>
              </a:buClr>
              <a:buSzPts val="1100"/>
              <a:buFont typeface="Arial"/>
              <a:buNone/>
            </a:pPr>
            <a:r>
              <a:rPr lang="en"/>
              <a:t>UC Riverside communications staff in the library and on campus</a:t>
            </a:r>
            <a:endParaRPr/>
          </a:p>
          <a:p>
            <a:pPr indent="0" lvl="0" marL="0" rtl="0" algn="l">
              <a:spcBef>
                <a:spcPts val="0"/>
              </a:spcBef>
              <a:spcAft>
                <a:spcPts val="0"/>
              </a:spcAft>
              <a:buNone/>
            </a:pPr>
            <a:r>
              <a:rPr lang="en"/>
              <a:t>Informal discipline-based teams</a:t>
            </a:r>
            <a:endParaRPr/>
          </a:p>
          <a:p>
            <a:pPr indent="0" lvl="0" marL="0" rtl="0" algn="l">
              <a:spcBef>
                <a:spcPts val="0"/>
              </a:spcBef>
              <a:spcAft>
                <a:spcPts val="0"/>
              </a:spcAft>
              <a:buNone/>
            </a:pPr>
            <a:r>
              <a:rPr b="1" lang="en">
                <a:solidFill>
                  <a:schemeClr val="dk1"/>
                </a:solidFill>
              </a:rPr>
              <a:t>How we interact</a:t>
            </a:r>
            <a:r>
              <a:rPr lang="en">
                <a:solidFill>
                  <a:schemeClr val="dk1"/>
                </a:solidFill>
              </a:rPr>
              <a:t>:</a:t>
            </a:r>
            <a:r>
              <a:rPr lang="en"/>
              <a:t> vendor meetings, major purchase decisions, working together on general and multidisciplinary resources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1e2ee7b6b5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1e2ee7b6b5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Basement project: the </a:t>
            </a:r>
            <a:r>
              <a:rPr lang="en"/>
              <a:t>impending</a:t>
            </a:r>
            <a:r>
              <a:rPr lang="en"/>
              <a:t> </a:t>
            </a:r>
            <a:r>
              <a:rPr lang="en"/>
              <a:t>installation</a:t>
            </a:r>
            <a:r>
              <a:rPr lang="en"/>
              <a:t> of compact shelving led to sub-projects, such as weeding our general works section, looking at usage to determine which large sections of the collection were lower-use and should be shifted to compact shelving (AC-AZ section); greater attention to other collections in our basement such as education and juvenile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13d955d908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13d955d908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chose to use Alma’s work order </a:t>
            </a:r>
            <a:r>
              <a:rPr lang="en"/>
              <a:t>processes</a:t>
            </a:r>
            <a:r>
              <a:rPr lang="en"/>
              <a:t> because it integrated well with the existing process of changing an item’s status to repair while allowing us to make decisions on individual titles remotely (for the most part). It also avoided duplicative work of putting information in </a:t>
            </a:r>
            <a:r>
              <a:rPr lang="en"/>
              <a:t>spreadsheet</a:t>
            </a:r>
            <a:r>
              <a:rPr lang="en"/>
              <a:t> that was already available in our ILS.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13d955d908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13d955d908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discussed possible solutions at our biweekly strategist meetings - </a:t>
            </a:r>
            <a:r>
              <a:rPr lang="en"/>
              <a:t>Raise the trigger limit - less mediation but the ebooks from proQuest are not DRM-free</a:t>
            </a:r>
            <a:endParaRPr/>
          </a:p>
          <a:p>
            <a:pPr indent="0" lvl="0" marL="0" rtl="0" algn="l">
              <a:spcBef>
                <a:spcPts val="0"/>
              </a:spcBef>
              <a:spcAft>
                <a:spcPts val="0"/>
              </a:spcAft>
              <a:buNone/>
            </a:pPr>
            <a:r>
              <a:rPr lang="en"/>
              <a:t>EBA plan - advantage of DRM free, less mediation. Disadvantage of higher spending floor, time to set up Rialto </a:t>
            </a:r>
            <a:endParaRPr/>
          </a:p>
          <a:p>
            <a:pPr indent="0" lvl="0" marL="0" rtl="0" algn="l">
              <a:spcBef>
                <a:spcPts val="0"/>
              </a:spcBef>
              <a:spcAft>
                <a:spcPts val="0"/>
              </a:spcAft>
              <a:buNone/>
            </a:pPr>
            <a:r>
              <a:rPr lang="en"/>
              <a:t>Our strategy: implement Rialto (it was easier than we thought!) and set up EBA for T&amp;F through Rialto - this is in progress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2289d0ab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2289d0ab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our p</a:t>
            </a:r>
            <a:r>
              <a:rPr lang="en"/>
              <a:t>revious model having subject selectors, de-selection was necessarily subject-based and used a single, one size-fits-all approach to most subjects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1ec52137b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1ec52137b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 is that we can be more efficient with our weeding, and our de-selection projects often have a measurable </a:t>
            </a:r>
            <a:r>
              <a:rPr lang="en"/>
              <a:t>impact</a:t>
            </a:r>
            <a:r>
              <a:rPr lang="en"/>
              <a:t>, such as opening up space for student collaboration,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13d955d908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13d955d908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Still plenty for us to do! Some of these are ongoing, some completed, some we aspire to do sometime soon.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1e2ee7b6b5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1e2ee7b6b5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288b42640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288b42640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look forward to talking with you about this topic over dinner.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13d955d908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13d955d908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Invite the audience to participate: hand out sticky notes / pieces of paper for them to write an answer. Invite them to come up and add their sticky note to the board as a way to </a:t>
            </a:r>
            <a:r>
              <a:rPr lang="en"/>
              <a:t>stretch</a:t>
            </a:r>
            <a:r>
              <a:rPr lang="en"/>
              <a:t> those legs?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13d955d908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13d955d908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Also found: bibliographer, subject specialist, and </a:t>
            </a:r>
            <a:r>
              <a:rPr lang="en"/>
              <a:t>curator. Read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13d955d908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13d955d908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13d955d908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13d955d908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2017 and earlier: </a:t>
            </a:r>
            <a:r>
              <a:rPr lang="en"/>
              <a:t>With attrition, many subjects were not covered, or one person covered too many subjects; Reference &amp; instruction librarians wanted to reinvision the services they provide to our users and focus less on collection building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13d955d908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13d955d908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Challenges: Loss of dedicated librarian for an academic department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13d955d908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13d955d908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Distinctive collections include WRCA, GovPubs, Juvenile Lit, Leisure, and more.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f9fcfc4bb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f9fcfc4bb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Collections Team</a:t>
            </a:r>
            <a:r>
              <a:rPr lang="en"/>
              <a:t>: 3 Collection Strategist Librarians; Collection Maintenance: CM Manager, CM Coordinator, CM Assistant, Collection Logistics Coordinator, Preservation Library Assistant</a:t>
            </a:r>
            <a:endParaRPr/>
          </a:p>
          <a:p>
            <a:pPr indent="0" lvl="0" marL="0" rtl="0" algn="l">
              <a:spcBef>
                <a:spcPts val="0"/>
              </a:spcBef>
              <a:spcAft>
                <a:spcPts val="0"/>
              </a:spcAft>
              <a:buNone/>
            </a:pPr>
            <a:r>
              <a:rPr b="1" lang="en"/>
              <a:t>Interdepartmental Interfaces</a:t>
            </a:r>
            <a:r>
              <a:rPr lang="en"/>
              <a:t>: Communications, Teaching and Learning, Research Services, Acquisitions, Metadata, Digitization, Reserves, ILL, Financial services, Facilities</a:t>
            </a:r>
            <a:endParaRPr/>
          </a:p>
          <a:p>
            <a:pPr indent="0" lvl="0" marL="0" rtl="0" algn="l">
              <a:spcBef>
                <a:spcPts val="0"/>
              </a:spcBef>
              <a:spcAft>
                <a:spcPts val="0"/>
              </a:spcAft>
              <a:buNone/>
            </a:pPr>
            <a:r>
              <a:rPr b="1" lang="en"/>
              <a:t>Campus Interfaces</a:t>
            </a:r>
            <a:r>
              <a:rPr lang="en"/>
              <a:t>: book/journal requests, graduate orientations &amp; interaction with grad division, problem report form from our Primo catalog, departmental meetings outside our own, campus communication officers, departmental chairs and admins, direct faculty requests for </a:t>
            </a:r>
            <a:r>
              <a:rPr lang="en"/>
              <a:t>resources</a:t>
            </a:r>
            <a:r>
              <a:rPr lang="en"/>
              <a:t>, news and social media outlets, LibGuides, new resources blog, physical spaces such as bulletin boards and info kiosks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1e2ee7b6b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1e2ee7b6b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Minimize workload impact</a:t>
            </a:r>
            <a:r>
              <a:rPr lang="en"/>
              <a:t>: </a:t>
            </a:r>
            <a:r>
              <a:rPr lang="en">
                <a:solidFill>
                  <a:schemeClr val="dk1"/>
                </a:solidFill>
              </a:rPr>
              <a:t>streamlining our workflows especially with </a:t>
            </a:r>
            <a:r>
              <a:rPr lang="en"/>
              <a:t>DDA and auto-ship plans; lean on our vendor reps for reports, statistics, suggestions on new resources, special sales, filling collection gaps; use existing tools such as our Alma Community Zone</a:t>
            </a:r>
            <a:endParaRPr/>
          </a:p>
          <a:p>
            <a:pPr indent="0" lvl="0" marL="0" rtl="0" algn="l">
              <a:spcBef>
                <a:spcPts val="0"/>
              </a:spcBef>
              <a:spcAft>
                <a:spcPts val="0"/>
              </a:spcAft>
              <a:buNone/>
            </a:pPr>
            <a:r>
              <a:rPr b="1" lang="en"/>
              <a:t>Maximize patron impact</a:t>
            </a:r>
            <a:r>
              <a:rPr lang="en"/>
              <a:t>: careful look at access; data-driven decision making from usage stats, ILL, turnaways; outreach, catalog &amp; discovery enhancements, signage in library spaces</a:t>
            </a:r>
            <a:endParaRPr/>
          </a:p>
          <a:p>
            <a:pPr indent="0" lvl="0" marL="0" rtl="0" algn="l">
              <a:spcBef>
                <a:spcPts val="0"/>
              </a:spcBef>
              <a:spcAft>
                <a:spcPts val="0"/>
              </a:spcAft>
              <a:buNone/>
            </a:pPr>
            <a:r>
              <a:rPr lang="en"/>
              <a:t>Tools: Alma: Community Zone, Analytics, Work Orders/Processes such as for lost, billed, repair items, Rialto; Excel -VLOOKUP and Pivot tables are our best friends! Especially when manipulating data coming from Alma and Analytics; Productivity tools - for collab on projects since we are on hybrid schedules, or to communicate to other library staff; LibGuides - we have a special guide for new major purchases, we also curate our databases A-Z list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4082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100">
                <a:solidFill>
                  <a:schemeClr val="accent4"/>
                </a:solidFill>
              </a:rPr>
              <a:t>What is a Collection Strategist?</a:t>
            </a:r>
            <a:endParaRPr sz="5100">
              <a:solidFill>
                <a:schemeClr val="accent4"/>
              </a:solidFill>
            </a:endParaRPr>
          </a:p>
        </p:txBody>
      </p:sp>
      <p:sp>
        <p:nvSpPr>
          <p:cNvPr id="60" name="Google Shape;60;p13"/>
          <p:cNvSpPr txBox="1"/>
          <p:nvPr>
            <p:ph idx="1" type="subTitle"/>
          </p:nvPr>
        </p:nvSpPr>
        <p:spPr>
          <a:xfrm>
            <a:off x="298200" y="2938425"/>
            <a:ext cx="4273800" cy="13299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2400">
                <a:solidFill>
                  <a:schemeClr val="dk1"/>
                </a:solidFill>
              </a:rPr>
              <a:t>Michele Potter</a:t>
            </a:r>
            <a:endParaRPr sz="2400">
              <a:solidFill>
                <a:schemeClr val="dk1"/>
              </a:solidFill>
            </a:endParaRPr>
          </a:p>
          <a:p>
            <a:pPr indent="0" lvl="0" marL="0" rtl="0" algn="ctr">
              <a:lnSpc>
                <a:spcPct val="90000"/>
              </a:lnSpc>
              <a:spcBef>
                <a:spcPts val="0"/>
              </a:spcBef>
              <a:spcAft>
                <a:spcPts val="0"/>
              </a:spcAft>
              <a:buNone/>
            </a:pPr>
            <a:r>
              <a:rPr lang="en" sz="2400">
                <a:solidFill>
                  <a:schemeClr val="dk1"/>
                </a:solidFill>
              </a:rPr>
              <a:t>STEM </a:t>
            </a:r>
            <a:endParaRPr sz="2400">
              <a:solidFill>
                <a:schemeClr val="dk1"/>
              </a:solidFill>
            </a:endParaRPr>
          </a:p>
          <a:p>
            <a:pPr indent="0" lvl="0" marL="0" rtl="0" algn="ctr">
              <a:lnSpc>
                <a:spcPct val="90000"/>
              </a:lnSpc>
              <a:spcBef>
                <a:spcPts val="0"/>
              </a:spcBef>
              <a:spcAft>
                <a:spcPts val="0"/>
              </a:spcAft>
              <a:buNone/>
            </a:pPr>
            <a:r>
              <a:rPr lang="en" sz="2400">
                <a:solidFill>
                  <a:schemeClr val="dk1"/>
                </a:solidFill>
              </a:rPr>
              <a:t>Collection Strategist</a:t>
            </a:r>
            <a:endParaRPr sz="2400">
              <a:solidFill>
                <a:schemeClr val="dk1"/>
              </a:solidFill>
            </a:endParaRPr>
          </a:p>
        </p:txBody>
      </p:sp>
      <p:sp>
        <p:nvSpPr>
          <p:cNvPr id="61" name="Google Shape;61;p13"/>
          <p:cNvSpPr txBox="1"/>
          <p:nvPr>
            <p:ph idx="1" type="subTitle"/>
          </p:nvPr>
        </p:nvSpPr>
        <p:spPr>
          <a:xfrm>
            <a:off x="4757025" y="3013575"/>
            <a:ext cx="3859500" cy="1179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852"/>
              <a:buNone/>
            </a:pPr>
            <a:r>
              <a:rPr lang="en" sz="2427">
                <a:solidFill>
                  <a:schemeClr val="dk1"/>
                </a:solidFill>
              </a:rPr>
              <a:t>Carla Arbagey</a:t>
            </a:r>
            <a:endParaRPr sz="2427">
              <a:solidFill>
                <a:schemeClr val="dk1"/>
              </a:solidFill>
            </a:endParaRPr>
          </a:p>
          <a:p>
            <a:pPr indent="0" lvl="0" marL="0" rtl="0" algn="ctr">
              <a:lnSpc>
                <a:spcPct val="80000"/>
              </a:lnSpc>
              <a:spcBef>
                <a:spcPts val="0"/>
              </a:spcBef>
              <a:spcAft>
                <a:spcPts val="0"/>
              </a:spcAft>
              <a:buSzPts val="852"/>
              <a:buNone/>
            </a:pPr>
            <a:r>
              <a:rPr lang="en" sz="2427">
                <a:solidFill>
                  <a:schemeClr val="dk1"/>
                </a:solidFill>
              </a:rPr>
              <a:t>Arts &amp; Humanities Collection Strategist</a:t>
            </a:r>
            <a:endParaRPr sz="2427">
              <a:solidFill>
                <a:schemeClr val="dk1"/>
              </a:solidFill>
            </a:endParaRPr>
          </a:p>
        </p:txBody>
      </p:sp>
      <p:sp>
        <p:nvSpPr>
          <p:cNvPr id="62" name="Google Shape;62;p13"/>
          <p:cNvSpPr txBox="1"/>
          <p:nvPr>
            <p:ph idx="1" type="subTitle"/>
          </p:nvPr>
        </p:nvSpPr>
        <p:spPr>
          <a:xfrm>
            <a:off x="1806150" y="4379675"/>
            <a:ext cx="5531700" cy="571500"/>
          </a:xfrm>
          <a:prstGeom prst="rect">
            <a:avLst/>
          </a:prstGeom>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2400">
                <a:solidFill>
                  <a:schemeClr val="dk1"/>
                </a:solidFill>
              </a:rPr>
              <a:t>University of California, Riverside</a:t>
            </a:r>
            <a:endParaRPr sz="24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300">
                <a:solidFill>
                  <a:schemeClr val="accent4"/>
                </a:solidFill>
              </a:rPr>
              <a:t>How We Strategize to Overcome Challenges</a:t>
            </a:r>
            <a:endParaRPr sz="3300">
              <a:solidFill>
                <a:schemeClr val="accent4"/>
              </a:solidFill>
            </a:endParaRPr>
          </a:p>
        </p:txBody>
      </p:sp>
      <p:sp>
        <p:nvSpPr>
          <p:cNvPr id="138" name="Google Shape;138;p22"/>
          <p:cNvSpPr txBox="1"/>
          <p:nvPr>
            <p:ph idx="1" type="body"/>
          </p:nvPr>
        </p:nvSpPr>
        <p:spPr>
          <a:xfrm>
            <a:off x="81850" y="1430725"/>
            <a:ext cx="4112700" cy="34164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Clr>
                <a:schemeClr val="dk1"/>
              </a:buClr>
              <a:buSzPts val="2500"/>
              <a:buChar char="●"/>
            </a:pPr>
            <a:r>
              <a:rPr lang="en" sz="2500">
                <a:solidFill>
                  <a:schemeClr val="dk1"/>
                </a:solidFill>
              </a:rPr>
              <a:t>Converting our strategies into actions</a:t>
            </a:r>
            <a:endParaRPr sz="2500">
              <a:solidFill>
                <a:schemeClr val="dk1"/>
              </a:solidFill>
            </a:endParaRPr>
          </a:p>
          <a:p>
            <a:pPr indent="-387350" lvl="0" marL="457200" rtl="0" algn="l">
              <a:spcBef>
                <a:spcPts val="0"/>
              </a:spcBef>
              <a:spcAft>
                <a:spcPts val="0"/>
              </a:spcAft>
              <a:buClr>
                <a:schemeClr val="dk1"/>
              </a:buClr>
              <a:buSzPts val="2500"/>
              <a:buChar char="●"/>
            </a:pPr>
            <a:r>
              <a:rPr lang="en" sz="2500">
                <a:solidFill>
                  <a:schemeClr val="dk1"/>
                </a:solidFill>
              </a:rPr>
              <a:t>Working on teams</a:t>
            </a:r>
            <a:endParaRPr sz="2500">
              <a:solidFill>
                <a:schemeClr val="dk1"/>
              </a:solidFill>
            </a:endParaRPr>
          </a:p>
          <a:p>
            <a:pPr indent="-387350" lvl="0" marL="457200" rtl="0" algn="l">
              <a:spcBef>
                <a:spcPts val="0"/>
              </a:spcBef>
              <a:spcAft>
                <a:spcPts val="0"/>
              </a:spcAft>
              <a:buClr>
                <a:schemeClr val="dk1"/>
              </a:buClr>
              <a:buSzPts val="2500"/>
              <a:buChar char="●"/>
            </a:pPr>
            <a:r>
              <a:rPr lang="en" sz="2500">
                <a:solidFill>
                  <a:schemeClr val="dk1"/>
                </a:solidFill>
              </a:rPr>
              <a:t>Interactions: biweekly strategy meetings plus more!</a:t>
            </a:r>
            <a:endParaRPr sz="2500">
              <a:solidFill>
                <a:schemeClr val="dk1"/>
              </a:solidFill>
            </a:endParaRPr>
          </a:p>
        </p:txBody>
      </p:sp>
      <p:pic>
        <p:nvPicPr>
          <p:cNvPr id="139" name="Google Shape;139;p22"/>
          <p:cNvPicPr preferRelativeResize="0"/>
          <p:nvPr/>
        </p:nvPicPr>
        <p:blipFill>
          <a:blip r:embed="rId3">
            <a:alphaModFix/>
          </a:blip>
          <a:stretch>
            <a:fillRect/>
          </a:stretch>
        </p:blipFill>
        <p:spPr>
          <a:xfrm>
            <a:off x="4388825" y="1330700"/>
            <a:ext cx="4555203" cy="3416402"/>
          </a:xfrm>
          <a:prstGeom prst="rect">
            <a:avLst/>
          </a:prstGeom>
          <a:noFill/>
          <a:ln>
            <a:noFill/>
          </a:ln>
        </p:spPr>
      </p:pic>
      <p:sp>
        <p:nvSpPr>
          <p:cNvPr id="140" name="Google Shape;140;p22"/>
          <p:cNvSpPr txBox="1"/>
          <p:nvPr/>
        </p:nvSpPr>
        <p:spPr>
          <a:xfrm>
            <a:off x="6054525" y="4747100"/>
            <a:ext cx="148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5"/>
                </a:solidFill>
                <a:latin typeface="Average"/>
                <a:ea typeface="Average"/>
                <a:cs typeface="Average"/>
                <a:sym typeface="Average"/>
              </a:rPr>
              <a:t>our collab space</a:t>
            </a:r>
            <a:endParaRPr>
              <a:solidFill>
                <a:schemeClr val="accent5"/>
              </a:solidFill>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311700" y="1446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4"/>
                </a:solidFill>
              </a:rPr>
              <a:t>Sources and Motivators For Things We Need to Strategize</a:t>
            </a:r>
            <a:endParaRPr>
              <a:solidFill>
                <a:schemeClr val="accent4"/>
              </a:solidFill>
            </a:endParaRPr>
          </a:p>
        </p:txBody>
      </p:sp>
      <p:sp>
        <p:nvSpPr>
          <p:cNvPr id="146" name="Google Shape;146;p23"/>
          <p:cNvSpPr txBox="1"/>
          <p:nvPr>
            <p:ph idx="1" type="body"/>
          </p:nvPr>
        </p:nvSpPr>
        <p:spPr>
          <a:xfrm>
            <a:off x="311700" y="807200"/>
            <a:ext cx="4034100" cy="41862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Clr>
                <a:schemeClr val="dk1"/>
              </a:buClr>
              <a:buSzPts val="2100"/>
              <a:buChar char="●"/>
            </a:pPr>
            <a:r>
              <a:rPr lang="en" sz="2100">
                <a:solidFill>
                  <a:schemeClr val="dk1"/>
                </a:solidFill>
              </a:rPr>
              <a:t>Library initiatives, strategies, and needs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University/department needs (stated and unstated)</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Trends and hot topics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Budget changes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Grumblings and mumblings from other units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Tedium and time sinks </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Wouldn’t it be awesome if…</a:t>
            </a:r>
            <a:endParaRPr sz="2100">
              <a:solidFill>
                <a:schemeClr val="dk1"/>
              </a:solidFill>
            </a:endParaRPr>
          </a:p>
        </p:txBody>
      </p:sp>
      <p:pic>
        <p:nvPicPr>
          <p:cNvPr id="147" name="Google Shape;147;p23"/>
          <p:cNvPicPr preferRelativeResize="0"/>
          <p:nvPr/>
        </p:nvPicPr>
        <p:blipFill>
          <a:blip r:embed="rId3">
            <a:alphaModFix/>
          </a:blip>
          <a:stretch>
            <a:fillRect/>
          </a:stretch>
        </p:blipFill>
        <p:spPr>
          <a:xfrm>
            <a:off x="4572000" y="1029362"/>
            <a:ext cx="4363300" cy="3272475"/>
          </a:xfrm>
          <a:prstGeom prst="rect">
            <a:avLst/>
          </a:prstGeom>
          <a:noFill/>
          <a:ln>
            <a:noFill/>
          </a:ln>
        </p:spPr>
      </p:pic>
      <p:sp>
        <p:nvSpPr>
          <p:cNvPr id="148" name="Google Shape;148;p23"/>
          <p:cNvSpPr txBox="1"/>
          <p:nvPr/>
        </p:nvSpPr>
        <p:spPr>
          <a:xfrm>
            <a:off x="4684825" y="4377800"/>
            <a:ext cx="4363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5"/>
                </a:solidFill>
                <a:latin typeface="Average"/>
                <a:ea typeface="Average"/>
                <a:cs typeface="Average"/>
                <a:sym typeface="Average"/>
              </a:rPr>
              <a:t>Compact shelving chaos! Our basement project was motivated by several items from the list on the left.</a:t>
            </a:r>
            <a:endParaRPr>
              <a:solidFill>
                <a:schemeClr val="accent5"/>
              </a:solidFill>
              <a:latin typeface="Average"/>
              <a:ea typeface="Average"/>
              <a:cs typeface="Average"/>
              <a:sym typeface="Averag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272525" y="1913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205">
                <a:solidFill>
                  <a:schemeClr val="accent4"/>
                </a:solidFill>
              </a:rPr>
              <a:t>Strategizing: Our Slow and Inefficient Repair Decision Process </a:t>
            </a:r>
            <a:r>
              <a:rPr lang="en"/>
              <a:t> </a:t>
            </a:r>
            <a:endParaRPr/>
          </a:p>
        </p:txBody>
      </p:sp>
      <p:sp>
        <p:nvSpPr>
          <p:cNvPr id="154" name="Google Shape;154;p24"/>
          <p:cNvSpPr txBox="1"/>
          <p:nvPr>
            <p:ph idx="1" type="body"/>
          </p:nvPr>
        </p:nvSpPr>
        <p:spPr>
          <a:xfrm>
            <a:off x="311700" y="1051225"/>
            <a:ext cx="8520600" cy="3819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770"/>
              <a:buNone/>
            </a:pPr>
            <a:r>
              <a:rPr lang="en" sz="2121">
                <a:solidFill>
                  <a:schemeClr val="accent5"/>
                </a:solidFill>
              </a:rPr>
              <a:t>Background</a:t>
            </a:r>
            <a:endParaRPr sz="2121">
              <a:solidFill>
                <a:schemeClr val="accent5"/>
              </a:solidFill>
            </a:endParaRPr>
          </a:p>
          <a:p>
            <a:pPr indent="-363285" lvl="0" marL="457200" rtl="0" algn="l">
              <a:lnSpc>
                <a:spcPct val="100000"/>
              </a:lnSpc>
              <a:spcBef>
                <a:spcPts val="1200"/>
              </a:spcBef>
              <a:spcAft>
                <a:spcPts val="0"/>
              </a:spcAft>
              <a:buClr>
                <a:schemeClr val="dk1"/>
              </a:buClr>
              <a:buSzPts val="2121"/>
              <a:buChar char="●"/>
            </a:pPr>
            <a:r>
              <a:rPr lang="en" sz="2121">
                <a:solidFill>
                  <a:schemeClr val="dk1"/>
                </a:solidFill>
              </a:rPr>
              <a:t>Preservation Services makes spreadsheets and sends them to us for </a:t>
            </a:r>
            <a:r>
              <a:rPr lang="en" sz="2121">
                <a:solidFill>
                  <a:schemeClr val="dk1"/>
                </a:solidFill>
              </a:rPr>
              <a:t>decisions</a:t>
            </a:r>
            <a:r>
              <a:rPr lang="en" sz="2121">
                <a:solidFill>
                  <a:schemeClr val="dk1"/>
                </a:solidFill>
              </a:rPr>
              <a:t>.  </a:t>
            </a:r>
            <a:endParaRPr sz="2121">
              <a:solidFill>
                <a:schemeClr val="dk1"/>
              </a:solidFill>
            </a:endParaRPr>
          </a:p>
          <a:p>
            <a:pPr indent="0" lvl="0" marL="0" rtl="0" algn="l">
              <a:lnSpc>
                <a:spcPct val="100000"/>
              </a:lnSpc>
              <a:spcBef>
                <a:spcPts val="1200"/>
              </a:spcBef>
              <a:spcAft>
                <a:spcPts val="0"/>
              </a:spcAft>
              <a:buSzPts val="770"/>
              <a:buNone/>
            </a:pPr>
            <a:r>
              <a:rPr lang="en" sz="2121">
                <a:solidFill>
                  <a:schemeClr val="accent5"/>
                </a:solidFill>
              </a:rPr>
              <a:t>Potential Solutions</a:t>
            </a:r>
            <a:endParaRPr sz="2121">
              <a:solidFill>
                <a:schemeClr val="accent5"/>
              </a:solidFill>
            </a:endParaRPr>
          </a:p>
          <a:p>
            <a:pPr indent="-363285" lvl="0" marL="457200" rtl="0" algn="l">
              <a:lnSpc>
                <a:spcPct val="100000"/>
              </a:lnSpc>
              <a:spcBef>
                <a:spcPts val="1200"/>
              </a:spcBef>
              <a:spcAft>
                <a:spcPts val="0"/>
              </a:spcAft>
              <a:buClr>
                <a:schemeClr val="dk1"/>
              </a:buClr>
              <a:buSzPts val="2121"/>
              <a:buChar char="●"/>
            </a:pPr>
            <a:r>
              <a:rPr lang="en" sz="2121">
                <a:solidFill>
                  <a:schemeClr val="dk1"/>
                </a:solidFill>
              </a:rPr>
              <a:t>Shared Google sheet?</a:t>
            </a:r>
            <a:endParaRPr sz="2121">
              <a:solidFill>
                <a:schemeClr val="dk1"/>
              </a:solidFill>
            </a:endParaRPr>
          </a:p>
          <a:p>
            <a:pPr indent="-363285" lvl="0" marL="457200" rtl="0" algn="l">
              <a:lnSpc>
                <a:spcPct val="100000"/>
              </a:lnSpc>
              <a:spcBef>
                <a:spcPts val="0"/>
              </a:spcBef>
              <a:spcAft>
                <a:spcPts val="0"/>
              </a:spcAft>
              <a:buClr>
                <a:schemeClr val="dk1"/>
              </a:buClr>
              <a:buSzPts val="2121"/>
              <a:buChar char="●"/>
            </a:pPr>
            <a:r>
              <a:rPr lang="en" sz="2121">
                <a:solidFill>
                  <a:schemeClr val="dk1"/>
                </a:solidFill>
              </a:rPr>
              <a:t>Alma Process? </a:t>
            </a:r>
            <a:endParaRPr sz="2121">
              <a:solidFill>
                <a:schemeClr val="dk1"/>
              </a:solidFill>
            </a:endParaRPr>
          </a:p>
          <a:p>
            <a:pPr indent="0" lvl="0" marL="0" rtl="0" algn="l">
              <a:lnSpc>
                <a:spcPct val="100000"/>
              </a:lnSpc>
              <a:spcBef>
                <a:spcPts val="1200"/>
              </a:spcBef>
              <a:spcAft>
                <a:spcPts val="0"/>
              </a:spcAft>
              <a:buSzPts val="770"/>
              <a:buNone/>
            </a:pPr>
            <a:r>
              <a:rPr lang="en" sz="2121">
                <a:solidFill>
                  <a:schemeClr val="accent5"/>
                </a:solidFill>
              </a:rPr>
              <a:t>Implementation</a:t>
            </a:r>
            <a:endParaRPr sz="2121">
              <a:solidFill>
                <a:schemeClr val="accent5"/>
              </a:solidFill>
            </a:endParaRPr>
          </a:p>
          <a:p>
            <a:pPr indent="-363285" lvl="0" marL="457200" rtl="0" algn="l">
              <a:lnSpc>
                <a:spcPct val="100000"/>
              </a:lnSpc>
              <a:spcBef>
                <a:spcPts val="1200"/>
              </a:spcBef>
              <a:spcAft>
                <a:spcPts val="0"/>
              </a:spcAft>
              <a:buClr>
                <a:schemeClr val="dk1"/>
              </a:buClr>
              <a:buSzPts val="2121"/>
              <a:buChar char="●"/>
            </a:pPr>
            <a:r>
              <a:rPr lang="en" sz="2121">
                <a:solidFill>
                  <a:schemeClr val="dk1"/>
                </a:solidFill>
              </a:rPr>
              <a:t>Worked with preservation, acquisitions and IT to create a review process for speedier decision making within Alma</a:t>
            </a:r>
            <a:endParaRPr sz="2121">
              <a:solidFill>
                <a:schemeClr val="dk1"/>
              </a:solidFill>
            </a:endParaRPr>
          </a:p>
          <a:p>
            <a:pPr indent="0" lvl="0" marL="0" rtl="0" algn="l">
              <a:lnSpc>
                <a:spcPct val="105000"/>
              </a:lnSpc>
              <a:spcBef>
                <a:spcPts val="1200"/>
              </a:spcBef>
              <a:spcAft>
                <a:spcPts val="1200"/>
              </a:spcAft>
              <a:buSzPts val="770"/>
              <a:buNone/>
            </a:pPr>
            <a:r>
              <a:t/>
            </a:r>
            <a:endParaRPr sz="136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311700" y="268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accent4"/>
                </a:solidFill>
              </a:rPr>
              <a:t>Strategizing: Mediated DDA Requests</a:t>
            </a:r>
            <a:endParaRPr sz="3300">
              <a:solidFill>
                <a:schemeClr val="accent4"/>
              </a:solidFill>
            </a:endParaRPr>
          </a:p>
        </p:txBody>
      </p:sp>
      <p:sp>
        <p:nvSpPr>
          <p:cNvPr id="160" name="Google Shape;160;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5"/>
                </a:solidFill>
              </a:rPr>
              <a:t>Problem </a:t>
            </a:r>
            <a:endParaRPr sz="2000">
              <a:solidFill>
                <a:schemeClr val="accent5"/>
              </a:solidFill>
            </a:endParaRPr>
          </a:p>
          <a:p>
            <a:pPr indent="-355600" lvl="0" marL="457200" rtl="0" algn="l">
              <a:spcBef>
                <a:spcPts val="1200"/>
              </a:spcBef>
              <a:spcAft>
                <a:spcPts val="0"/>
              </a:spcAft>
              <a:buClr>
                <a:schemeClr val="dk1"/>
              </a:buClr>
              <a:buSzPts val="2000"/>
              <a:buChar char="●"/>
            </a:pPr>
            <a:r>
              <a:rPr lang="en" sz="2000">
                <a:solidFill>
                  <a:schemeClr val="dk1"/>
                </a:solidFill>
              </a:rPr>
              <a:t>We are spending too much time mediating DDA purchases from Routledge because many titles are above our price ceiling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We would like to get more value for our money on these titles</a:t>
            </a:r>
            <a:endParaRPr sz="2000">
              <a:solidFill>
                <a:schemeClr val="accent5"/>
              </a:solidFill>
            </a:endParaRPr>
          </a:p>
          <a:p>
            <a:pPr indent="0" lvl="0" marL="0" rtl="0" algn="l">
              <a:spcBef>
                <a:spcPts val="1200"/>
              </a:spcBef>
              <a:spcAft>
                <a:spcPts val="0"/>
              </a:spcAft>
              <a:buNone/>
            </a:pPr>
            <a:r>
              <a:rPr lang="en" sz="2000">
                <a:solidFill>
                  <a:schemeClr val="accent5"/>
                </a:solidFill>
              </a:rPr>
              <a:t>Possible Solutions</a:t>
            </a:r>
            <a:endParaRPr sz="2000">
              <a:solidFill>
                <a:schemeClr val="dk1"/>
              </a:solidFill>
            </a:endParaRPr>
          </a:p>
          <a:p>
            <a:pPr indent="-355600" lvl="0" marL="457200" rtl="0" algn="l">
              <a:spcBef>
                <a:spcPts val="1200"/>
              </a:spcBef>
              <a:spcAft>
                <a:spcPts val="0"/>
              </a:spcAft>
              <a:buClr>
                <a:schemeClr val="dk1"/>
              </a:buClr>
              <a:buSzPts val="2000"/>
              <a:buChar char="●"/>
            </a:pPr>
            <a:r>
              <a:rPr lang="en" sz="2000">
                <a:solidFill>
                  <a:schemeClr val="dk1"/>
                </a:solidFill>
              </a:rPr>
              <a:t>Raise our price ceiling?</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Evidence-Based Acquisitions (EBA) plan from Taylor &amp; Francis?</a:t>
            </a:r>
            <a:endParaRPr sz="2000">
              <a:solidFill>
                <a:schemeClr val="dk1"/>
              </a:solidFill>
            </a:endParaRPr>
          </a:p>
          <a:p>
            <a:pPr indent="0" lvl="0" marL="0" rtl="0" algn="l">
              <a:spcBef>
                <a:spcPts val="1200"/>
              </a:spcBef>
              <a:spcAft>
                <a:spcPts val="0"/>
              </a:spcAft>
              <a:buNone/>
            </a:pPr>
            <a:r>
              <a:t/>
            </a:r>
            <a:endParaRPr sz="2000">
              <a:solidFill>
                <a:schemeClr val="dk1"/>
              </a:solidFill>
            </a:endParaRPr>
          </a:p>
          <a:p>
            <a:pPr indent="0" lvl="0" marL="0" rtl="0" algn="l">
              <a:spcBef>
                <a:spcPts val="1200"/>
              </a:spcBef>
              <a:spcAft>
                <a:spcPts val="1200"/>
              </a:spcAft>
              <a:buNone/>
            </a:pPr>
            <a:r>
              <a:t/>
            </a:r>
            <a:endParaRPr sz="20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311700" y="1748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300">
                <a:solidFill>
                  <a:schemeClr val="accent4"/>
                </a:solidFill>
              </a:rPr>
              <a:t>Strategizing: De-Selection BEFORE</a:t>
            </a:r>
            <a:endParaRPr sz="3300">
              <a:solidFill>
                <a:schemeClr val="accent4"/>
              </a:solidFill>
            </a:endParaRPr>
          </a:p>
        </p:txBody>
      </p:sp>
      <p:pic>
        <p:nvPicPr>
          <p:cNvPr id="166" name="Google Shape;166;p26"/>
          <p:cNvPicPr preferRelativeResize="0"/>
          <p:nvPr/>
        </p:nvPicPr>
        <p:blipFill>
          <a:blip r:embed="rId3">
            <a:alphaModFix/>
          </a:blip>
          <a:stretch>
            <a:fillRect/>
          </a:stretch>
        </p:blipFill>
        <p:spPr>
          <a:xfrm>
            <a:off x="810088" y="933325"/>
            <a:ext cx="7523825" cy="3914424"/>
          </a:xfrm>
          <a:prstGeom prst="rect">
            <a:avLst/>
          </a:prstGeom>
          <a:noFill/>
          <a:ln>
            <a:noFill/>
          </a:ln>
        </p:spPr>
      </p:pic>
      <p:sp>
        <p:nvSpPr>
          <p:cNvPr id="167" name="Google Shape;167;p26"/>
          <p:cNvSpPr txBox="1"/>
          <p:nvPr>
            <p:ph idx="1" type="body"/>
          </p:nvPr>
        </p:nvSpPr>
        <p:spPr>
          <a:xfrm>
            <a:off x="1215400" y="1213175"/>
            <a:ext cx="3268500" cy="659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400">
                <a:solidFill>
                  <a:schemeClr val="dk1"/>
                </a:solidFill>
              </a:rPr>
              <a:t>Round and round… </a:t>
            </a:r>
            <a:endParaRPr sz="2400">
              <a:solidFill>
                <a:schemeClr val="dk1"/>
              </a:solidFill>
            </a:endParaRPr>
          </a:p>
        </p:txBody>
      </p:sp>
      <p:sp>
        <p:nvSpPr>
          <p:cNvPr id="168" name="Google Shape;168;p26"/>
          <p:cNvSpPr txBox="1"/>
          <p:nvPr/>
        </p:nvSpPr>
        <p:spPr>
          <a:xfrm>
            <a:off x="5838300" y="1589550"/>
            <a:ext cx="2267700" cy="1403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400">
                <a:solidFill>
                  <a:schemeClr val="dk1"/>
                </a:solidFill>
                <a:latin typeface="Average"/>
                <a:ea typeface="Average"/>
                <a:cs typeface="Average"/>
                <a:sym typeface="Average"/>
              </a:rPr>
              <a:t>…</a:t>
            </a:r>
            <a:r>
              <a:rPr lang="en" sz="2400">
                <a:solidFill>
                  <a:schemeClr val="dk1"/>
                </a:solidFill>
                <a:latin typeface="Average"/>
                <a:ea typeface="Average"/>
                <a:cs typeface="Average"/>
                <a:sym typeface="Average"/>
              </a:rPr>
              <a:t>the alphabet of LC call numbers </a:t>
            </a:r>
            <a:endParaRPr>
              <a:latin typeface="Average"/>
              <a:ea typeface="Average"/>
              <a:cs typeface="Average"/>
              <a:sym typeface="Average"/>
            </a:endParaRPr>
          </a:p>
        </p:txBody>
      </p:sp>
      <p:sp>
        <p:nvSpPr>
          <p:cNvPr id="169" name="Google Shape;169;p26"/>
          <p:cNvSpPr txBox="1"/>
          <p:nvPr/>
        </p:nvSpPr>
        <p:spPr>
          <a:xfrm>
            <a:off x="7528325" y="4774200"/>
            <a:ext cx="1121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Average"/>
                <a:ea typeface="Average"/>
                <a:cs typeface="Average"/>
                <a:sym typeface="Average"/>
              </a:rPr>
              <a:t>© Disney</a:t>
            </a:r>
            <a:endParaRPr sz="1200">
              <a:solidFill>
                <a:schemeClr val="dk1"/>
              </a:solidFill>
              <a:latin typeface="Average"/>
              <a:ea typeface="Average"/>
              <a:cs typeface="Average"/>
              <a:sym typeface="Averag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311700" y="1782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891"/>
              <a:buFont typeface="Arial"/>
              <a:buNone/>
            </a:pPr>
            <a:r>
              <a:rPr lang="en" sz="3300">
                <a:solidFill>
                  <a:schemeClr val="accent4"/>
                </a:solidFill>
              </a:rPr>
              <a:t>Strategizing: De-Selection AFTER</a:t>
            </a:r>
            <a:endParaRPr sz="3300"/>
          </a:p>
        </p:txBody>
      </p:sp>
      <p:sp>
        <p:nvSpPr>
          <p:cNvPr id="175" name="Google Shape;175;p27"/>
          <p:cNvSpPr txBox="1"/>
          <p:nvPr>
            <p:ph idx="1" type="body"/>
          </p:nvPr>
        </p:nvSpPr>
        <p:spPr>
          <a:xfrm>
            <a:off x="195900" y="1239350"/>
            <a:ext cx="37608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sz="2400">
                <a:solidFill>
                  <a:schemeClr val="dk1"/>
                </a:solidFill>
              </a:rPr>
              <a:t>Functional model lends well to re-thinking our weeding strategy</a:t>
            </a:r>
            <a:endParaRPr sz="2400">
              <a:solidFill>
                <a:schemeClr val="dk1"/>
              </a:solidFill>
            </a:endParaRPr>
          </a:p>
          <a:p>
            <a:pPr indent="-369570" lvl="0" marL="457200" rtl="0" algn="l">
              <a:spcBef>
                <a:spcPts val="1200"/>
              </a:spcBef>
              <a:spcAft>
                <a:spcPts val="0"/>
              </a:spcAft>
              <a:buClr>
                <a:schemeClr val="dk1"/>
              </a:buClr>
              <a:buSzPct val="100000"/>
              <a:buChar char="●"/>
            </a:pPr>
            <a:r>
              <a:rPr lang="en" sz="2400">
                <a:solidFill>
                  <a:schemeClr val="dk1"/>
                </a:solidFill>
              </a:rPr>
              <a:t>Strategists develop guidelines tailored to the collecting area</a:t>
            </a:r>
            <a:endParaRPr sz="2400">
              <a:solidFill>
                <a:schemeClr val="dk1"/>
              </a:solidFill>
            </a:endParaRPr>
          </a:p>
          <a:p>
            <a:pPr indent="-369570" lvl="0" marL="457200" rtl="0" algn="l">
              <a:spcBef>
                <a:spcPts val="0"/>
              </a:spcBef>
              <a:spcAft>
                <a:spcPts val="0"/>
              </a:spcAft>
              <a:buClr>
                <a:schemeClr val="dk1"/>
              </a:buClr>
              <a:buSzPct val="100000"/>
              <a:buChar char="●"/>
            </a:pPr>
            <a:r>
              <a:rPr lang="en" sz="2400">
                <a:solidFill>
                  <a:schemeClr val="dk1"/>
                </a:solidFill>
              </a:rPr>
              <a:t>Areas targeted are in response to needs &amp; projects</a:t>
            </a:r>
            <a:endParaRPr/>
          </a:p>
        </p:txBody>
      </p:sp>
      <p:pic>
        <p:nvPicPr>
          <p:cNvPr id="176" name="Google Shape;176;p27"/>
          <p:cNvPicPr preferRelativeResize="0"/>
          <p:nvPr/>
        </p:nvPicPr>
        <p:blipFill>
          <a:blip r:embed="rId3">
            <a:alphaModFix/>
          </a:blip>
          <a:stretch>
            <a:fillRect/>
          </a:stretch>
        </p:blipFill>
        <p:spPr>
          <a:xfrm>
            <a:off x="4213649" y="1032125"/>
            <a:ext cx="4699200" cy="3623625"/>
          </a:xfrm>
          <a:prstGeom prst="rect">
            <a:avLst/>
          </a:prstGeom>
          <a:noFill/>
          <a:ln>
            <a:noFill/>
          </a:ln>
        </p:spPr>
      </p:pic>
      <p:sp>
        <p:nvSpPr>
          <p:cNvPr id="177" name="Google Shape;177;p27"/>
          <p:cNvSpPr txBox="1"/>
          <p:nvPr/>
        </p:nvSpPr>
        <p:spPr>
          <a:xfrm>
            <a:off x="4447325" y="4743300"/>
            <a:ext cx="433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5"/>
                </a:solidFill>
                <a:latin typeface="Average"/>
                <a:ea typeface="Average"/>
                <a:cs typeface="Average"/>
                <a:sym typeface="Average"/>
              </a:rPr>
              <a:t>De-selected titles go to storage or Better World Books</a:t>
            </a:r>
            <a:endParaRPr>
              <a:solidFill>
                <a:schemeClr val="accent5"/>
              </a:solidFill>
              <a:latin typeface="Average"/>
              <a:ea typeface="Average"/>
              <a:cs typeface="Average"/>
              <a:sym typeface="Averag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1559250" y="223625"/>
            <a:ext cx="6025500" cy="87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solidFill>
                  <a:schemeClr val="accent4"/>
                </a:solidFill>
              </a:rPr>
              <a:t>Past, Present, and Future Strategizing</a:t>
            </a:r>
            <a:endParaRPr sz="3300">
              <a:solidFill>
                <a:schemeClr val="accent4"/>
              </a:solidFill>
            </a:endParaRPr>
          </a:p>
        </p:txBody>
      </p:sp>
      <p:sp>
        <p:nvSpPr>
          <p:cNvPr id="183" name="Google Shape;183;p28"/>
          <p:cNvSpPr txBox="1"/>
          <p:nvPr>
            <p:ph idx="1" type="body"/>
          </p:nvPr>
        </p:nvSpPr>
        <p:spPr>
          <a:xfrm>
            <a:off x="311700" y="1095725"/>
            <a:ext cx="4260300" cy="3618000"/>
          </a:xfrm>
          <a:prstGeom prst="rect">
            <a:avLst/>
          </a:prstGeom>
        </p:spPr>
        <p:txBody>
          <a:bodyPr anchorCtr="0" anchor="t" bIns="91425" lIns="91425" spcFirstLastPara="1" rIns="91425" wrap="square" tIns="91425">
            <a:noAutofit/>
          </a:bodyPr>
          <a:lstStyle/>
          <a:p>
            <a:pPr indent="-351155" lvl="0" marL="457200" rtl="0" algn="l">
              <a:lnSpc>
                <a:spcPct val="95000"/>
              </a:lnSpc>
              <a:spcBef>
                <a:spcPts val="0"/>
              </a:spcBef>
              <a:spcAft>
                <a:spcPts val="0"/>
              </a:spcAft>
              <a:buClr>
                <a:schemeClr val="dk1"/>
              </a:buClr>
              <a:buSzPts val="1930"/>
              <a:buChar char="✓"/>
            </a:pPr>
            <a:r>
              <a:rPr lang="en" sz="1929">
                <a:solidFill>
                  <a:schemeClr val="dk1"/>
                </a:solidFill>
              </a:rPr>
              <a:t>Library shutdown</a:t>
            </a:r>
            <a:endParaRPr sz="1929">
              <a:solidFill>
                <a:schemeClr val="dk1"/>
              </a:solidFill>
            </a:endParaRPr>
          </a:p>
          <a:p>
            <a:pPr indent="-351155" lvl="0" marL="457200" rtl="0" algn="l">
              <a:lnSpc>
                <a:spcPct val="95000"/>
              </a:lnSpc>
              <a:spcBef>
                <a:spcPts val="0"/>
              </a:spcBef>
              <a:spcAft>
                <a:spcPts val="0"/>
              </a:spcAft>
              <a:buClr>
                <a:schemeClr val="dk1"/>
              </a:buClr>
              <a:buSzPts val="1930"/>
              <a:buChar char="∞"/>
            </a:pPr>
            <a:r>
              <a:rPr lang="en" sz="1929">
                <a:solidFill>
                  <a:schemeClr val="dk1"/>
                </a:solidFill>
              </a:rPr>
              <a:t>Low use on specific resources</a:t>
            </a:r>
            <a:endParaRPr sz="1929">
              <a:solidFill>
                <a:schemeClr val="dk1"/>
              </a:solidFill>
            </a:endParaRPr>
          </a:p>
          <a:p>
            <a:pPr indent="-351155" lvl="0" marL="457200" rtl="0" algn="l">
              <a:lnSpc>
                <a:spcPct val="95000"/>
              </a:lnSpc>
              <a:spcBef>
                <a:spcPts val="0"/>
              </a:spcBef>
              <a:spcAft>
                <a:spcPts val="0"/>
              </a:spcAft>
              <a:buClr>
                <a:schemeClr val="dk1"/>
              </a:buClr>
              <a:buSzPts val="1930"/>
              <a:buChar char="●"/>
            </a:pPr>
            <a:r>
              <a:rPr lang="en" sz="1929">
                <a:solidFill>
                  <a:schemeClr val="dk1"/>
                </a:solidFill>
              </a:rPr>
              <a:t>Strategic plan input / output</a:t>
            </a:r>
            <a:endParaRPr sz="1929">
              <a:solidFill>
                <a:schemeClr val="dk1"/>
              </a:solidFill>
            </a:endParaRPr>
          </a:p>
          <a:p>
            <a:pPr indent="-351155" lvl="0" marL="457200" rtl="0" algn="l">
              <a:lnSpc>
                <a:spcPct val="95000"/>
              </a:lnSpc>
              <a:spcBef>
                <a:spcPts val="0"/>
              </a:spcBef>
              <a:spcAft>
                <a:spcPts val="0"/>
              </a:spcAft>
              <a:buClr>
                <a:schemeClr val="dk1"/>
              </a:buClr>
              <a:buSzPts val="1930"/>
              <a:buChar char="●"/>
            </a:pPr>
            <a:r>
              <a:rPr lang="en" sz="1929">
                <a:solidFill>
                  <a:schemeClr val="dk1"/>
                </a:solidFill>
              </a:rPr>
              <a:t>Accessibility implications in collections strategies</a:t>
            </a:r>
            <a:endParaRPr sz="1929">
              <a:solidFill>
                <a:schemeClr val="dk1"/>
              </a:solidFill>
            </a:endParaRPr>
          </a:p>
          <a:p>
            <a:pPr indent="-351155" lvl="0" marL="457200" rtl="0" algn="l">
              <a:lnSpc>
                <a:spcPct val="95000"/>
              </a:lnSpc>
              <a:spcBef>
                <a:spcPts val="0"/>
              </a:spcBef>
              <a:spcAft>
                <a:spcPts val="0"/>
              </a:spcAft>
              <a:buClr>
                <a:schemeClr val="dk1"/>
              </a:buClr>
              <a:buSzPts val="1930"/>
              <a:buChar char="✓"/>
            </a:pPr>
            <a:r>
              <a:rPr lang="en" sz="1929">
                <a:solidFill>
                  <a:schemeClr val="dk1"/>
                </a:solidFill>
              </a:rPr>
              <a:t>Website revamp</a:t>
            </a:r>
            <a:endParaRPr sz="1929">
              <a:solidFill>
                <a:schemeClr val="dk1"/>
              </a:solidFill>
            </a:endParaRPr>
          </a:p>
          <a:p>
            <a:pPr indent="-351155" lvl="0" marL="457200" rtl="0" algn="l">
              <a:lnSpc>
                <a:spcPct val="95000"/>
              </a:lnSpc>
              <a:spcBef>
                <a:spcPts val="0"/>
              </a:spcBef>
              <a:spcAft>
                <a:spcPts val="0"/>
              </a:spcAft>
              <a:buClr>
                <a:schemeClr val="dk1"/>
              </a:buClr>
              <a:buSzPts val="1930"/>
              <a:buChar char="∞"/>
            </a:pPr>
            <a:r>
              <a:rPr lang="en" sz="1929">
                <a:solidFill>
                  <a:schemeClr val="dk1"/>
                </a:solidFill>
              </a:rPr>
              <a:t>Collection review projects</a:t>
            </a:r>
            <a:endParaRPr sz="1929">
              <a:solidFill>
                <a:schemeClr val="dk1"/>
              </a:solidFill>
            </a:endParaRPr>
          </a:p>
          <a:p>
            <a:pPr indent="-351155" lvl="0" marL="457200" rtl="0" algn="l">
              <a:lnSpc>
                <a:spcPct val="95000"/>
              </a:lnSpc>
              <a:spcBef>
                <a:spcPts val="0"/>
              </a:spcBef>
              <a:spcAft>
                <a:spcPts val="0"/>
              </a:spcAft>
              <a:buClr>
                <a:schemeClr val="dk1"/>
              </a:buClr>
              <a:buSzPts val="1930"/>
              <a:buChar char="●"/>
            </a:pPr>
            <a:r>
              <a:rPr lang="en" sz="1929">
                <a:solidFill>
                  <a:schemeClr val="dk1"/>
                </a:solidFill>
              </a:rPr>
              <a:t>Collection policies</a:t>
            </a:r>
            <a:endParaRPr sz="1929">
              <a:solidFill>
                <a:schemeClr val="dk1"/>
              </a:solidFill>
            </a:endParaRPr>
          </a:p>
          <a:p>
            <a:pPr indent="-351155" lvl="0" marL="457200" rtl="0" algn="l">
              <a:lnSpc>
                <a:spcPct val="95000"/>
              </a:lnSpc>
              <a:spcBef>
                <a:spcPts val="0"/>
              </a:spcBef>
              <a:spcAft>
                <a:spcPts val="0"/>
              </a:spcAft>
              <a:buClr>
                <a:schemeClr val="dk1"/>
              </a:buClr>
              <a:buSzPts val="1930"/>
              <a:buChar char="●"/>
            </a:pPr>
            <a:r>
              <a:rPr lang="en" sz="1929">
                <a:solidFill>
                  <a:schemeClr val="dk1"/>
                </a:solidFill>
              </a:rPr>
              <a:t>Patron suggestion process</a:t>
            </a:r>
            <a:endParaRPr sz="1929">
              <a:solidFill>
                <a:schemeClr val="dk1"/>
              </a:solidFill>
            </a:endParaRPr>
          </a:p>
          <a:p>
            <a:pPr indent="-351155" lvl="0" marL="457200" rtl="0" algn="l">
              <a:lnSpc>
                <a:spcPct val="95000"/>
              </a:lnSpc>
              <a:spcBef>
                <a:spcPts val="0"/>
              </a:spcBef>
              <a:spcAft>
                <a:spcPts val="0"/>
              </a:spcAft>
              <a:buClr>
                <a:schemeClr val="dk1"/>
              </a:buClr>
              <a:buSzPts val="1930"/>
              <a:buChar char="✓"/>
            </a:pPr>
            <a:r>
              <a:rPr lang="en" sz="1929">
                <a:solidFill>
                  <a:schemeClr val="dk1"/>
                </a:solidFill>
              </a:rPr>
              <a:t>Collection maintenance/repair process</a:t>
            </a:r>
            <a:endParaRPr sz="1929">
              <a:solidFill>
                <a:schemeClr val="dk1"/>
              </a:solidFill>
            </a:endParaRPr>
          </a:p>
          <a:p>
            <a:pPr indent="-351155" lvl="0" marL="457200" rtl="0" algn="l">
              <a:lnSpc>
                <a:spcPct val="95000"/>
              </a:lnSpc>
              <a:spcBef>
                <a:spcPts val="0"/>
              </a:spcBef>
              <a:spcAft>
                <a:spcPts val="0"/>
              </a:spcAft>
              <a:buClr>
                <a:schemeClr val="dk1"/>
              </a:buClr>
              <a:buSzPts val="1930"/>
              <a:buChar char="●"/>
            </a:pPr>
            <a:r>
              <a:rPr lang="en" sz="1929">
                <a:solidFill>
                  <a:schemeClr val="dk1"/>
                </a:solidFill>
              </a:rPr>
              <a:t>Collection related signage</a:t>
            </a:r>
            <a:endParaRPr sz="1929">
              <a:solidFill>
                <a:schemeClr val="dk1"/>
              </a:solidFill>
            </a:endParaRPr>
          </a:p>
          <a:p>
            <a:pPr indent="-351155" lvl="0" marL="457200" rtl="0" algn="l">
              <a:lnSpc>
                <a:spcPct val="95000"/>
              </a:lnSpc>
              <a:spcBef>
                <a:spcPts val="0"/>
              </a:spcBef>
              <a:spcAft>
                <a:spcPts val="0"/>
              </a:spcAft>
              <a:buClr>
                <a:schemeClr val="dk1"/>
              </a:buClr>
              <a:buSzPts val="1930"/>
              <a:buChar char="●"/>
            </a:pPr>
            <a:r>
              <a:rPr lang="en" sz="1929">
                <a:solidFill>
                  <a:schemeClr val="dk1"/>
                </a:solidFill>
              </a:rPr>
              <a:t>Collection “spaces”</a:t>
            </a:r>
            <a:endParaRPr sz="1929">
              <a:solidFill>
                <a:schemeClr val="dk1"/>
              </a:solidFill>
            </a:endParaRPr>
          </a:p>
          <a:p>
            <a:pPr indent="0" lvl="0" marL="0" rtl="0" algn="l">
              <a:lnSpc>
                <a:spcPct val="95000"/>
              </a:lnSpc>
              <a:spcBef>
                <a:spcPts val="1200"/>
              </a:spcBef>
              <a:spcAft>
                <a:spcPts val="1200"/>
              </a:spcAft>
              <a:buSzPts val="935"/>
              <a:buNone/>
            </a:pPr>
            <a:r>
              <a:t/>
            </a:r>
            <a:endParaRPr sz="1729">
              <a:solidFill>
                <a:schemeClr val="dk1"/>
              </a:solidFill>
            </a:endParaRPr>
          </a:p>
        </p:txBody>
      </p:sp>
      <p:sp>
        <p:nvSpPr>
          <p:cNvPr id="184" name="Google Shape;184;p28"/>
          <p:cNvSpPr txBox="1"/>
          <p:nvPr>
            <p:ph idx="1" type="body"/>
          </p:nvPr>
        </p:nvSpPr>
        <p:spPr>
          <a:xfrm>
            <a:off x="4816350" y="894725"/>
            <a:ext cx="4125300" cy="38190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935"/>
              <a:buNone/>
            </a:pPr>
            <a:r>
              <a:t/>
            </a:r>
            <a:endParaRPr sz="1729">
              <a:solidFill>
                <a:schemeClr val="dk1"/>
              </a:solidFill>
            </a:endParaRPr>
          </a:p>
          <a:p>
            <a:pPr indent="-351155" lvl="0" marL="457200" rtl="0" algn="l">
              <a:lnSpc>
                <a:spcPct val="105000"/>
              </a:lnSpc>
              <a:spcBef>
                <a:spcPts val="1200"/>
              </a:spcBef>
              <a:spcAft>
                <a:spcPts val="0"/>
              </a:spcAft>
              <a:buClr>
                <a:schemeClr val="dk1"/>
              </a:buClr>
              <a:buSzPts val="1930"/>
              <a:buChar char="∞"/>
            </a:pPr>
            <a:r>
              <a:rPr lang="en" sz="1929">
                <a:solidFill>
                  <a:schemeClr val="dk1"/>
                </a:solidFill>
              </a:rPr>
              <a:t>Open access resources</a:t>
            </a:r>
            <a:endParaRPr sz="1929">
              <a:solidFill>
                <a:schemeClr val="dk1"/>
              </a:solidFill>
            </a:endParaRPr>
          </a:p>
          <a:p>
            <a:pPr indent="-351155" lvl="0" marL="457200" rtl="0" algn="l">
              <a:lnSpc>
                <a:spcPct val="105000"/>
              </a:lnSpc>
              <a:spcBef>
                <a:spcPts val="0"/>
              </a:spcBef>
              <a:spcAft>
                <a:spcPts val="0"/>
              </a:spcAft>
              <a:buClr>
                <a:schemeClr val="dk1"/>
              </a:buClr>
              <a:buSzPts val="1930"/>
              <a:buChar char="●"/>
            </a:pPr>
            <a:r>
              <a:rPr lang="en" sz="1929">
                <a:solidFill>
                  <a:schemeClr val="dk1"/>
                </a:solidFill>
              </a:rPr>
              <a:t>Processes by material type</a:t>
            </a:r>
            <a:endParaRPr sz="1929">
              <a:solidFill>
                <a:schemeClr val="dk1"/>
              </a:solidFill>
            </a:endParaRPr>
          </a:p>
          <a:p>
            <a:pPr indent="-351155" lvl="0" marL="457200" rtl="0" algn="l">
              <a:lnSpc>
                <a:spcPct val="105000"/>
              </a:lnSpc>
              <a:spcBef>
                <a:spcPts val="0"/>
              </a:spcBef>
              <a:spcAft>
                <a:spcPts val="0"/>
              </a:spcAft>
              <a:buClr>
                <a:schemeClr val="dk1"/>
              </a:buClr>
              <a:buSzPts val="1930"/>
              <a:buChar char="●"/>
            </a:pPr>
            <a:r>
              <a:rPr lang="en" sz="1929">
                <a:solidFill>
                  <a:schemeClr val="dk1"/>
                </a:solidFill>
              </a:rPr>
              <a:t>Making the most of vendor visits</a:t>
            </a:r>
            <a:endParaRPr sz="1929">
              <a:solidFill>
                <a:schemeClr val="dk1"/>
              </a:solidFill>
            </a:endParaRPr>
          </a:p>
          <a:p>
            <a:pPr indent="-351155" lvl="0" marL="457200" rtl="0" algn="l">
              <a:lnSpc>
                <a:spcPct val="105000"/>
              </a:lnSpc>
              <a:spcBef>
                <a:spcPts val="0"/>
              </a:spcBef>
              <a:spcAft>
                <a:spcPts val="0"/>
              </a:spcAft>
              <a:buClr>
                <a:schemeClr val="dk1"/>
              </a:buClr>
              <a:buSzPts val="1930"/>
              <a:buChar char="●"/>
            </a:pPr>
            <a:r>
              <a:rPr lang="en" sz="1929">
                <a:solidFill>
                  <a:schemeClr val="dk1"/>
                </a:solidFill>
              </a:rPr>
              <a:t>Tracking requests and major purchases</a:t>
            </a:r>
            <a:endParaRPr sz="1929">
              <a:solidFill>
                <a:schemeClr val="dk1"/>
              </a:solidFill>
            </a:endParaRPr>
          </a:p>
          <a:p>
            <a:pPr indent="-351155" lvl="0" marL="457200" rtl="0" algn="l">
              <a:lnSpc>
                <a:spcPct val="105000"/>
              </a:lnSpc>
              <a:spcBef>
                <a:spcPts val="0"/>
              </a:spcBef>
              <a:spcAft>
                <a:spcPts val="0"/>
              </a:spcAft>
              <a:buClr>
                <a:schemeClr val="dk1"/>
              </a:buClr>
              <a:buSzPts val="1930"/>
              <a:buChar char="●"/>
            </a:pPr>
            <a:r>
              <a:rPr lang="en" sz="1929">
                <a:solidFill>
                  <a:schemeClr val="dk1"/>
                </a:solidFill>
              </a:rPr>
              <a:t>Annual reporting</a:t>
            </a:r>
            <a:endParaRPr sz="1929">
              <a:solidFill>
                <a:schemeClr val="dk1"/>
              </a:solidFill>
            </a:endParaRPr>
          </a:p>
          <a:p>
            <a:pPr indent="-351155" lvl="0" marL="457200" rtl="0" algn="l">
              <a:lnSpc>
                <a:spcPct val="105000"/>
              </a:lnSpc>
              <a:spcBef>
                <a:spcPts val="0"/>
              </a:spcBef>
              <a:spcAft>
                <a:spcPts val="0"/>
              </a:spcAft>
              <a:buClr>
                <a:schemeClr val="dk1"/>
              </a:buClr>
              <a:buSzPts val="1930"/>
              <a:buChar char="●"/>
            </a:pPr>
            <a:r>
              <a:rPr lang="en" sz="1929">
                <a:solidFill>
                  <a:schemeClr val="dk1"/>
                </a:solidFill>
              </a:rPr>
              <a:t>Internal reporting</a:t>
            </a:r>
            <a:endParaRPr sz="1929">
              <a:solidFill>
                <a:schemeClr val="dk1"/>
              </a:solidFill>
            </a:endParaRPr>
          </a:p>
          <a:p>
            <a:pPr indent="-351155" lvl="0" marL="457200" rtl="0" algn="l">
              <a:lnSpc>
                <a:spcPct val="105000"/>
              </a:lnSpc>
              <a:spcBef>
                <a:spcPts val="0"/>
              </a:spcBef>
              <a:spcAft>
                <a:spcPts val="0"/>
              </a:spcAft>
              <a:buClr>
                <a:schemeClr val="dk1"/>
              </a:buClr>
              <a:buSzPts val="1930"/>
              <a:buChar char="●"/>
            </a:pPr>
            <a:r>
              <a:rPr lang="en" sz="1929">
                <a:solidFill>
                  <a:schemeClr val="dk1"/>
                </a:solidFill>
              </a:rPr>
              <a:t>Promotion of resources to librarians and staff</a:t>
            </a:r>
            <a:endParaRPr sz="1929">
              <a:solidFill>
                <a:schemeClr val="dk1"/>
              </a:solidFill>
            </a:endParaRPr>
          </a:p>
          <a:p>
            <a:pPr indent="-351155" lvl="0" marL="457200" rtl="0" algn="l">
              <a:lnSpc>
                <a:spcPct val="105000"/>
              </a:lnSpc>
              <a:spcBef>
                <a:spcPts val="0"/>
              </a:spcBef>
              <a:spcAft>
                <a:spcPts val="0"/>
              </a:spcAft>
              <a:buClr>
                <a:schemeClr val="dk1"/>
              </a:buClr>
              <a:buSzPts val="1930"/>
              <a:buChar char="●"/>
            </a:pPr>
            <a:r>
              <a:rPr lang="en" sz="1929">
                <a:solidFill>
                  <a:schemeClr val="dk1"/>
                </a:solidFill>
              </a:rPr>
              <a:t>Outreach to patrons</a:t>
            </a:r>
            <a:endParaRPr sz="1929">
              <a:solidFill>
                <a:schemeClr val="dk1"/>
              </a:solidFill>
            </a:endParaRPr>
          </a:p>
          <a:p>
            <a:pPr indent="0" lvl="0" marL="0" rtl="0" algn="l">
              <a:lnSpc>
                <a:spcPct val="105000"/>
              </a:lnSpc>
              <a:spcBef>
                <a:spcPts val="1200"/>
              </a:spcBef>
              <a:spcAft>
                <a:spcPts val="1200"/>
              </a:spcAft>
              <a:buSzPts val="935"/>
              <a:buNone/>
            </a:pPr>
            <a:r>
              <a:t/>
            </a:r>
            <a:endParaRPr sz="1729">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solidFill>
                  <a:schemeClr val="accent4"/>
                </a:solidFill>
              </a:rPr>
              <a:t>What do strategists need to be most effective?</a:t>
            </a:r>
            <a:endParaRPr sz="3300">
              <a:solidFill>
                <a:schemeClr val="accent4"/>
              </a:solidFill>
            </a:endParaRPr>
          </a:p>
        </p:txBody>
      </p:sp>
      <p:sp>
        <p:nvSpPr>
          <p:cNvPr id="190" name="Google Shape;190;p29"/>
          <p:cNvSpPr txBox="1"/>
          <p:nvPr>
            <p:ph idx="1" type="body"/>
          </p:nvPr>
        </p:nvSpPr>
        <p:spPr>
          <a:xfrm>
            <a:off x="4973600" y="1852025"/>
            <a:ext cx="4013100" cy="29097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chemeClr val="dk1"/>
              </a:buClr>
              <a:buSzPts val="2100"/>
              <a:buChar char="●"/>
            </a:pPr>
            <a:r>
              <a:rPr lang="en" sz="2100">
                <a:solidFill>
                  <a:schemeClr val="dk1"/>
                </a:solidFill>
              </a:rPr>
              <a:t>Blocks of time</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Access to data</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Tolerance for risk and failure</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Access to IT expertise</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Cross departmental teams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Input from many departments</a:t>
            </a:r>
            <a:endParaRPr sz="2100">
              <a:solidFill>
                <a:schemeClr val="accent5"/>
              </a:solidFill>
            </a:endParaRPr>
          </a:p>
        </p:txBody>
      </p:sp>
      <p:pic>
        <p:nvPicPr>
          <p:cNvPr id="191" name="Google Shape;191;p29"/>
          <p:cNvPicPr preferRelativeResize="0"/>
          <p:nvPr/>
        </p:nvPicPr>
        <p:blipFill>
          <a:blip r:embed="rId3">
            <a:alphaModFix/>
          </a:blip>
          <a:stretch>
            <a:fillRect/>
          </a:stretch>
        </p:blipFill>
        <p:spPr>
          <a:xfrm>
            <a:off x="311700" y="1882925"/>
            <a:ext cx="4468000" cy="2513250"/>
          </a:xfrm>
          <a:prstGeom prst="rect">
            <a:avLst/>
          </a:prstGeom>
          <a:noFill/>
          <a:ln>
            <a:noFill/>
          </a:ln>
        </p:spPr>
      </p:pic>
      <p:sp>
        <p:nvSpPr>
          <p:cNvPr id="192" name="Google Shape;192;p29"/>
          <p:cNvSpPr txBox="1"/>
          <p:nvPr/>
        </p:nvSpPr>
        <p:spPr>
          <a:xfrm>
            <a:off x="311700" y="1328825"/>
            <a:ext cx="2834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accent5"/>
                </a:solidFill>
                <a:latin typeface="Average"/>
                <a:ea typeface="Average"/>
                <a:cs typeface="Average"/>
                <a:sym typeface="Average"/>
              </a:rPr>
              <a:t>Not just…</a:t>
            </a:r>
            <a:endParaRPr sz="2400">
              <a:solidFill>
                <a:schemeClr val="accent5"/>
              </a:solidFill>
              <a:latin typeface="Average"/>
              <a:ea typeface="Average"/>
              <a:cs typeface="Average"/>
              <a:sym typeface="Average"/>
            </a:endParaRPr>
          </a:p>
        </p:txBody>
      </p:sp>
      <p:sp>
        <p:nvSpPr>
          <p:cNvPr id="193" name="Google Shape;193;p29"/>
          <p:cNvSpPr txBox="1"/>
          <p:nvPr/>
        </p:nvSpPr>
        <p:spPr>
          <a:xfrm>
            <a:off x="5562950" y="1328825"/>
            <a:ext cx="2834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accent5"/>
                </a:solidFill>
                <a:latin typeface="Average"/>
                <a:ea typeface="Average"/>
                <a:cs typeface="Average"/>
                <a:sym typeface="Average"/>
              </a:rPr>
              <a:t>…but also:</a:t>
            </a:r>
            <a:endParaRPr sz="2400">
              <a:solidFill>
                <a:schemeClr val="accent5"/>
              </a:solidFill>
              <a:latin typeface="Average"/>
              <a:ea typeface="Average"/>
              <a:cs typeface="Average"/>
              <a:sym typeface="Averag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solidFill>
                  <a:schemeClr val="accent4"/>
                </a:solidFill>
              </a:rPr>
              <a:t>Would you switch?</a:t>
            </a:r>
            <a:endParaRPr sz="3300">
              <a:solidFill>
                <a:schemeClr val="accent4"/>
              </a:solidFill>
            </a:endParaRPr>
          </a:p>
        </p:txBody>
      </p:sp>
      <p:sp>
        <p:nvSpPr>
          <p:cNvPr id="199" name="Google Shape;199;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i="1" lang="en" sz="2100">
                <a:solidFill>
                  <a:schemeClr val="dk1"/>
                </a:solidFill>
              </a:rPr>
              <a:t>If you’re in a subject </a:t>
            </a:r>
            <a:r>
              <a:rPr i="1" lang="en" sz="2100">
                <a:solidFill>
                  <a:schemeClr val="dk1"/>
                </a:solidFill>
              </a:rPr>
              <a:t>liaison</a:t>
            </a:r>
            <a:r>
              <a:rPr i="1" lang="en" sz="2100">
                <a:solidFill>
                  <a:schemeClr val="dk1"/>
                </a:solidFill>
              </a:rPr>
              <a:t> model, would you switch? </a:t>
            </a:r>
            <a:endParaRPr i="1" sz="2100">
              <a:solidFill>
                <a:schemeClr val="dk1"/>
              </a:solidFill>
            </a:endParaRPr>
          </a:p>
          <a:p>
            <a:pPr indent="0" lvl="0" marL="0" rtl="0" algn="ctr">
              <a:spcBef>
                <a:spcPts val="1200"/>
              </a:spcBef>
              <a:spcAft>
                <a:spcPts val="0"/>
              </a:spcAft>
              <a:buNone/>
            </a:pPr>
            <a:r>
              <a:rPr i="1" lang="en" sz="2100">
                <a:solidFill>
                  <a:schemeClr val="dk1"/>
                </a:solidFill>
              </a:rPr>
              <a:t>If you’re in a functional model, would you switch? </a:t>
            </a:r>
            <a:endParaRPr i="1" sz="2100">
              <a:solidFill>
                <a:schemeClr val="dk1"/>
              </a:solidFill>
            </a:endParaRPr>
          </a:p>
          <a:p>
            <a:pPr indent="0" lvl="0" marL="0" rtl="0" algn="l">
              <a:spcBef>
                <a:spcPts val="1200"/>
              </a:spcBef>
              <a:spcAft>
                <a:spcPts val="0"/>
              </a:spcAft>
              <a:buNone/>
            </a:pPr>
            <a:r>
              <a:t/>
            </a:r>
            <a:endParaRPr sz="2100">
              <a:solidFill>
                <a:schemeClr val="dk1"/>
              </a:solidFill>
            </a:endParaRPr>
          </a:p>
          <a:p>
            <a:pPr indent="0" lvl="0" marL="0" rtl="0" algn="ctr">
              <a:spcBef>
                <a:spcPts val="1200"/>
              </a:spcBef>
              <a:spcAft>
                <a:spcPts val="0"/>
              </a:spcAft>
              <a:buNone/>
            </a:pPr>
            <a:r>
              <a:rPr lang="en" sz="2100">
                <a:solidFill>
                  <a:schemeClr val="accent5"/>
                </a:solidFill>
              </a:rPr>
              <a:t>BONUS!</a:t>
            </a:r>
            <a:endParaRPr sz="2100">
              <a:solidFill>
                <a:schemeClr val="accent5"/>
              </a:solidFill>
            </a:endParaRPr>
          </a:p>
          <a:p>
            <a:pPr indent="0" lvl="0" marL="0" rtl="0" algn="ctr">
              <a:spcBef>
                <a:spcPts val="1200"/>
              </a:spcBef>
              <a:spcAft>
                <a:spcPts val="0"/>
              </a:spcAft>
              <a:buNone/>
            </a:pPr>
            <a:r>
              <a:rPr lang="en" sz="2100">
                <a:solidFill>
                  <a:schemeClr val="dk1"/>
                </a:solidFill>
              </a:rPr>
              <a:t>We are planning a follow-up session to this presentation via Zoom, where you can join us to strategize on the topic of vendor visits. </a:t>
            </a:r>
            <a:endParaRPr sz="2100">
              <a:solidFill>
                <a:schemeClr val="dk1"/>
              </a:solidFill>
            </a:endParaRPr>
          </a:p>
          <a:p>
            <a:pPr indent="0" lvl="0" marL="0" rtl="0" algn="ctr">
              <a:spcBef>
                <a:spcPts val="1200"/>
              </a:spcBef>
              <a:spcAft>
                <a:spcPts val="1200"/>
              </a:spcAft>
              <a:buNone/>
            </a:pPr>
            <a:r>
              <a:rPr lang="en" sz="2100">
                <a:solidFill>
                  <a:schemeClr val="dk1"/>
                </a:solidFill>
              </a:rPr>
              <a:t>Check your handout for invite info.</a:t>
            </a:r>
            <a:endParaRPr sz="2100">
              <a:solidFill>
                <a:schemeClr val="dk1"/>
              </a:solidFill>
            </a:endParaRPr>
          </a:p>
        </p:txBody>
      </p:sp>
      <p:cxnSp>
        <p:nvCxnSpPr>
          <p:cNvPr id="200" name="Google Shape;200;p30"/>
          <p:cNvCxnSpPr/>
          <p:nvPr/>
        </p:nvCxnSpPr>
        <p:spPr>
          <a:xfrm>
            <a:off x="2258375" y="2467300"/>
            <a:ext cx="4108800" cy="9900"/>
          </a:xfrm>
          <a:prstGeom prst="straightConnector1">
            <a:avLst/>
          </a:prstGeom>
          <a:noFill/>
          <a:ln cap="flat" cmpd="sng" w="38100">
            <a:solidFill>
              <a:schemeClr val="accent4"/>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400">
                <a:solidFill>
                  <a:schemeClr val="accent4"/>
                </a:solidFill>
              </a:rPr>
              <a:t>How would you define Collection Strategist?</a:t>
            </a:r>
            <a:endParaRPr sz="3400">
              <a:solidFill>
                <a:schemeClr val="accent4"/>
              </a:solidFill>
            </a:endParaRPr>
          </a:p>
        </p:txBody>
      </p:sp>
      <p:sp>
        <p:nvSpPr>
          <p:cNvPr id="68" name="Google Shape;68;p14"/>
          <p:cNvSpPr txBox="1"/>
          <p:nvPr>
            <p:ph idx="1" type="body"/>
          </p:nvPr>
        </p:nvSpPr>
        <p:spPr>
          <a:xfrm>
            <a:off x="311700" y="1319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solidFill>
                  <a:schemeClr val="accent5"/>
                </a:solidFill>
              </a:rPr>
              <a:t>Not just…a person who strategizes about collections!</a:t>
            </a:r>
            <a:endParaRPr sz="2400">
              <a:solidFill>
                <a:schemeClr val="accent5"/>
              </a:solidFill>
            </a:endParaRPr>
          </a:p>
          <a:p>
            <a:pPr indent="0" lvl="0" marL="0" rtl="0" algn="l">
              <a:spcBef>
                <a:spcPts val="1200"/>
              </a:spcBef>
              <a:spcAft>
                <a:spcPts val="0"/>
              </a:spcAft>
              <a:buNone/>
            </a:pPr>
            <a:r>
              <a:rPr lang="en" sz="2400">
                <a:solidFill>
                  <a:schemeClr val="dk1"/>
                </a:solidFill>
              </a:rPr>
              <a:t>Some things to consider:</a:t>
            </a:r>
            <a:endParaRPr sz="2400">
              <a:solidFill>
                <a:schemeClr val="dk1"/>
              </a:solidFill>
            </a:endParaRPr>
          </a:p>
          <a:p>
            <a:pPr indent="-381000" lvl="0" marL="457200" rtl="0" algn="l">
              <a:spcBef>
                <a:spcPts val="1200"/>
              </a:spcBef>
              <a:spcAft>
                <a:spcPts val="0"/>
              </a:spcAft>
              <a:buClr>
                <a:schemeClr val="dk1"/>
              </a:buClr>
              <a:buSzPts val="2400"/>
              <a:buChar char="●"/>
            </a:pPr>
            <a:r>
              <a:rPr lang="en" sz="2400">
                <a:solidFill>
                  <a:schemeClr val="dk1"/>
                </a:solidFill>
              </a:rPr>
              <a:t>What does this person do? </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What does this person </a:t>
            </a:r>
            <a:r>
              <a:rPr i="1" lang="en" sz="2400">
                <a:solidFill>
                  <a:schemeClr val="dk1"/>
                </a:solidFill>
              </a:rPr>
              <a:t>not</a:t>
            </a:r>
            <a:r>
              <a:rPr lang="en" sz="2400">
                <a:solidFill>
                  <a:schemeClr val="dk1"/>
                </a:solidFill>
              </a:rPr>
              <a:t> do?  </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What are their responsibilities? </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How do they have an impact on library services? </a:t>
            </a:r>
            <a:endParaRPr sz="24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solidFill>
                  <a:schemeClr val="accent4"/>
                </a:solidFill>
              </a:rPr>
              <a:t>Reviewing Your Answers</a:t>
            </a:r>
            <a:endParaRPr sz="3300">
              <a:solidFill>
                <a:schemeClr val="accent4"/>
              </a:solidFill>
            </a:endParaRPr>
          </a:p>
        </p:txBody>
      </p:sp>
      <p:sp>
        <p:nvSpPr>
          <p:cNvPr id="74" name="Google Shape;74;p15"/>
          <p:cNvSpPr txBox="1"/>
          <p:nvPr>
            <p:ph idx="1" type="body"/>
          </p:nvPr>
        </p:nvSpPr>
        <p:spPr>
          <a:xfrm>
            <a:off x="311700" y="1152475"/>
            <a:ext cx="8520600" cy="3840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a:solidFill>
                  <a:schemeClr val="dk1"/>
                </a:solidFill>
              </a:rPr>
              <a:t>Many titles for the same role?  Here are some titles we found at other </a:t>
            </a:r>
            <a:r>
              <a:rPr lang="en" sz="2200">
                <a:solidFill>
                  <a:schemeClr val="dk1"/>
                </a:solidFill>
              </a:rPr>
              <a:t>research</a:t>
            </a:r>
            <a:r>
              <a:rPr lang="en" sz="2200">
                <a:solidFill>
                  <a:schemeClr val="dk1"/>
                </a:solidFill>
              </a:rPr>
              <a:t> universities:</a:t>
            </a:r>
            <a:endParaRPr sz="2200">
              <a:solidFill>
                <a:schemeClr val="dk1"/>
              </a:solidFill>
            </a:endParaRPr>
          </a:p>
          <a:p>
            <a:pPr indent="0" lvl="0" marL="0" rtl="0" algn="l">
              <a:spcBef>
                <a:spcPts val="1200"/>
              </a:spcBef>
              <a:spcAft>
                <a:spcPts val="1200"/>
              </a:spcAft>
              <a:buNone/>
            </a:pPr>
            <a:r>
              <a:t/>
            </a:r>
            <a:endParaRPr sz="2200">
              <a:solidFill>
                <a:schemeClr val="dk1"/>
              </a:solidFill>
            </a:endParaRPr>
          </a:p>
        </p:txBody>
      </p:sp>
      <p:sp>
        <p:nvSpPr>
          <p:cNvPr id="75" name="Google Shape;75;p15"/>
          <p:cNvSpPr/>
          <p:nvPr/>
        </p:nvSpPr>
        <p:spPr>
          <a:xfrm>
            <a:off x="4460850" y="2326950"/>
            <a:ext cx="222300" cy="2385300"/>
          </a:xfrm>
          <a:prstGeom prst="rightBrace">
            <a:avLst>
              <a:gd fmla="val 50000" name="adj1"/>
              <a:gd fmla="val 50000" name="adj2"/>
            </a:avLst>
          </a:prstGeom>
          <a:no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txBox="1"/>
          <p:nvPr/>
        </p:nvSpPr>
        <p:spPr>
          <a:xfrm>
            <a:off x="5156650" y="3142500"/>
            <a:ext cx="22452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700">
                <a:solidFill>
                  <a:schemeClr val="dk1"/>
                </a:solidFill>
                <a:latin typeface="Average"/>
                <a:ea typeface="Average"/>
                <a:cs typeface="Average"/>
                <a:sym typeface="Average"/>
              </a:rPr>
              <a:t>Librarian</a:t>
            </a:r>
            <a:endParaRPr sz="3700">
              <a:solidFill>
                <a:schemeClr val="dk1"/>
              </a:solidFill>
              <a:latin typeface="Average"/>
              <a:ea typeface="Average"/>
              <a:cs typeface="Average"/>
              <a:sym typeface="Average"/>
            </a:endParaRPr>
          </a:p>
        </p:txBody>
      </p:sp>
      <p:sp>
        <p:nvSpPr>
          <p:cNvPr id="77" name="Google Shape;77;p15"/>
          <p:cNvSpPr txBox="1"/>
          <p:nvPr/>
        </p:nvSpPr>
        <p:spPr>
          <a:xfrm>
            <a:off x="537875" y="2284350"/>
            <a:ext cx="3852900" cy="24705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chemeClr val="dk1"/>
              </a:buClr>
              <a:buSzPts val="2200"/>
              <a:buFont typeface="Average"/>
              <a:buChar char="●"/>
            </a:pPr>
            <a:r>
              <a:rPr lang="en" sz="2200">
                <a:solidFill>
                  <a:schemeClr val="dk1"/>
                </a:solidFill>
                <a:latin typeface="Average"/>
                <a:ea typeface="Average"/>
                <a:cs typeface="Average"/>
                <a:sym typeface="Average"/>
              </a:rPr>
              <a:t>Subject</a:t>
            </a:r>
            <a:endParaRPr sz="2200">
              <a:solidFill>
                <a:schemeClr val="dk1"/>
              </a:solidFill>
              <a:latin typeface="Average"/>
              <a:ea typeface="Average"/>
              <a:cs typeface="Average"/>
              <a:sym typeface="Average"/>
            </a:endParaRPr>
          </a:p>
          <a:p>
            <a:pPr indent="-368300" lvl="0" marL="457200" rtl="0" algn="l">
              <a:lnSpc>
                <a:spcPct val="115000"/>
              </a:lnSpc>
              <a:spcBef>
                <a:spcPts val="0"/>
              </a:spcBef>
              <a:spcAft>
                <a:spcPts val="0"/>
              </a:spcAft>
              <a:buClr>
                <a:schemeClr val="dk1"/>
              </a:buClr>
              <a:buSzPts val="2200"/>
              <a:buFont typeface="Average"/>
              <a:buChar char="●"/>
            </a:pPr>
            <a:r>
              <a:rPr lang="en" sz="2200">
                <a:solidFill>
                  <a:schemeClr val="dk1"/>
                </a:solidFill>
                <a:latin typeface="Average"/>
                <a:ea typeface="Average"/>
                <a:cs typeface="Average"/>
                <a:sym typeface="Average"/>
              </a:rPr>
              <a:t>Liaison</a:t>
            </a:r>
            <a:endParaRPr sz="2200">
              <a:solidFill>
                <a:schemeClr val="dk1"/>
              </a:solidFill>
              <a:latin typeface="Average"/>
              <a:ea typeface="Average"/>
              <a:cs typeface="Average"/>
              <a:sym typeface="Average"/>
            </a:endParaRPr>
          </a:p>
          <a:p>
            <a:pPr indent="-368300" lvl="0" marL="457200" rtl="0" algn="l">
              <a:lnSpc>
                <a:spcPct val="115000"/>
              </a:lnSpc>
              <a:spcBef>
                <a:spcPts val="0"/>
              </a:spcBef>
              <a:spcAft>
                <a:spcPts val="0"/>
              </a:spcAft>
              <a:buClr>
                <a:schemeClr val="dk1"/>
              </a:buClr>
              <a:buSzPts val="2200"/>
              <a:buFont typeface="Average"/>
              <a:buChar char="●"/>
            </a:pPr>
            <a:r>
              <a:rPr lang="en" sz="2200">
                <a:solidFill>
                  <a:schemeClr val="dk1"/>
                </a:solidFill>
                <a:latin typeface="Average"/>
                <a:ea typeface="Average"/>
                <a:cs typeface="Average"/>
                <a:sym typeface="Average"/>
              </a:rPr>
              <a:t>Collections</a:t>
            </a:r>
            <a:endParaRPr sz="2200">
              <a:solidFill>
                <a:schemeClr val="dk1"/>
              </a:solidFill>
              <a:latin typeface="Average"/>
              <a:ea typeface="Average"/>
              <a:cs typeface="Average"/>
              <a:sym typeface="Average"/>
            </a:endParaRPr>
          </a:p>
          <a:p>
            <a:pPr indent="-368300" lvl="0" marL="457200" rtl="0" algn="l">
              <a:lnSpc>
                <a:spcPct val="115000"/>
              </a:lnSpc>
              <a:spcBef>
                <a:spcPts val="0"/>
              </a:spcBef>
              <a:spcAft>
                <a:spcPts val="0"/>
              </a:spcAft>
              <a:buClr>
                <a:schemeClr val="dk1"/>
              </a:buClr>
              <a:buSzPts val="2200"/>
              <a:buFont typeface="Average"/>
              <a:buChar char="●"/>
            </a:pPr>
            <a:r>
              <a:rPr lang="en" sz="2200">
                <a:solidFill>
                  <a:schemeClr val="dk1"/>
                </a:solidFill>
                <a:latin typeface="Average"/>
                <a:ea typeface="Average"/>
                <a:cs typeface="Average"/>
                <a:sym typeface="Average"/>
              </a:rPr>
              <a:t>Consulting</a:t>
            </a:r>
            <a:endParaRPr sz="2200">
              <a:solidFill>
                <a:schemeClr val="dk1"/>
              </a:solidFill>
              <a:latin typeface="Average"/>
              <a:ea typeface="Average"/>
              <a:cs typeface="Average"/>
              <a:sym typeface="Average"/>
            </a:endParaRPr>
          </a:p>
          <a:p>
            <a:pPr indent="-368300" lvl="0" marL="457200" rtl="0" algn="l">
              <a:lnSpc>
                <a:spcPct val="115000"/>
              </a:lnSpc>
              <a:spcBef>
                <a:spcPts val="0"/>
              </a:spcBef>
              <a:spcAft>
                <a:spcPts val="0"/>
              </a:spcAft>
              <a:buClr>
                <a:schemeClr val="dk1"/>
              </a:buClr>
              <a:buSzPts val="2200"/>
              <a:buFont typeface="Average"/>
              <a:buChar char="●"/>
            </a:pPr>
            <a:r>
              <a:rPr lang="en" sz="2200">
                <a:solidFill>
                  <a:schemeClr val="dk1"/>
                </a:solidFill>
                <a:latin typeface="Average"/>
                <a:ea typeface="Average"/>
                <a:cs typeface="Average"/>
                <a:sym typeface="Average"/>
              </a:rPr>
              <a:t>Collections &amp; Research</a:t>
            </a:r>
            <a:endParaRPr sz="2200">
              <a:solidFill>
                <a:schemeClr val="dk1"/>
              </a:solidFill>
              <a:latin typeface="Average"/>
              <a:ea typeface="Average"/>
              <a:cs typeface="Average"/>
              <a:sym typeface="Average"/>
            </a:endParaRPr>
          </a:p>
          <a:p>
            <a:pPr indent="-368300" lvl="0" marL="457200" rtl="0" algn="l">
              <a:lnSpc>
                <a:spcPct val="115000"/>
              </a:lnSpc>
              <a:spcBef>
                <a:spcPts val="0"/>
              </a:spcBef>
              <a:spcAft>
                <a:spcPts val="0"/>
              </a:spcAft>
              <a:buClr>
                <a:schemeClr val="dk1"/>
              </a:buClr>
              <a:buSzPts val="2200"/>
              <a:buFont typeface="Average"/>
              <a:buChar char="●"/>
            </a:pPr>
            <a:r>
              <a:rPr lang="en" sz="2200">
                <a:solidFill>
                  <a:schemeClr val="dk1"/>
                </a:solidFill>
                <a:latin typeface="Average"/>
                <a:ea typeface="Average"/>
                <a:cs typeface="Average"/>
                <a:sym typeface="Average"/>
              </a:rPr>
              <a:t>Collection Management</a:t>
            </a:r>
            <a:endParaRPr>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303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solidFill>
                  <a:schemeClr val="accent4"/>
                </a:solidFill>
              </a:rPr>
              <a:t>Our Definition of Collection Strategist</a:t>
            </a:r>
            <a:endParaRPr sz="3300">
              <a:solidFill>
                <a:schemeClr val="accent4"/>
              </a:solidFill>
            </a:endParaRPr>
          </a:p>
        </p:txBody>
      </p:sp>
      <p:sp>
        <p:nvSpPr>
          <p:cNvPr id="83" name="Google Shape;83;p16"/>
          <p:cNvSpPr txBox="1"/>
          <p:nvPr>
            <p:ph idx="1" type="body"/>
          </p:nvPr>
        </p:nvSpPr>
        <p:spPr>
          <a:xfrm>
            <a:off x="311700" y="1152475"/>
            <a:ext cx="8520600" cy="2469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200">
                <a:solidFill>
                  <a:schemeClr val="dk1"/>
                </a:solidFill>
              </a:rPr>
              <a:t>The Collection Strategist works collegially with other strategists, with librarians from Teaching &amp; Learning and Research Services, and with staff from nearly every department in the </a:t>
            </a:r>
            <a:r>
              <a:rPr lang="en" sz="2200">
                <a:solidFill>
                  <a:schemeClr val="dk1"/>
                </a:solidFill>
              </a:rPr>
              <a:t>library</a:t>
            </a:r>
            <a:r>
              <a:rPr lang="en" sz="2200">
                <a:solidFill>
                  <a:schemeClr val="dk1"/>
                </a:solidFill>
              </a:rPr>
              <a:t> to brainstorm, select, and set into motion plans to make the library collections as effective as possible in supporting the teaching, research, retention and intellectual growth needs of the campus community.  </a:t>
            </a:r>
            <a:endParaRPr b="1" i="1" sz="2200">
              <a:solidFill>
                <a:schemeClr val="accent5"/>
              </a:solidFill>
            </a:endParaRPr>
          </a:p>
        </p:txBody>
      </p:sp>
      <p:sp>
        <p:nvSpPr>
          <p:cNvPr id="84" name="Google Shape;84;p16"/>
          <p:cNvSpPr txBox="1"/>
          <p:nvPr/>
        </p:nvSpPr>
        <p:spPr>
          <a:xfrm>
            <a:off x="1305150" y="3961875"/>
            <a:ext cx="6533700" cy="91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i="1" lang="en" sz="2200">
                <a:solidFill>
                  <a:schemeClr val="accent5"/>
                </a:solidFill>
                <a:latin typeface="Average"/>
                <a:ea typeface="Average"/>
                <a:cs typeface="Average"/>
                <a:sym typeface="Average"/>
              </a:rPr>
              <a:t>Or, a librarian who decides what goes into and out of the library collection.</a:t>
            </a:r>
            <a:endParaRPr>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210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solidFill>
                  <a:schemeClr val="accent4"/>
                </a:solidFill>
              </a:rPr>
              <a:t>How We Became Collection Strategists</a:t>
            </a:r>
            <a:endParaRPr sz="3300">
              <a:solidFill>
                <a:schemeClr val="accent4"/>
              </a:solidFill>
            </a:endParaRPr>
          </a:p>
        </p:txBody>
      </p:sp>
      <p:sp>
        <p:nvSpPr>
          <p:cNvPr id="90" name="Google Shape;90;p17"/>
          <p:cNvSpPr txBox="1"/>
          <p:nvPr>
            <p:ph idx="1" type="body"/>
          </p:nvPr>
        </p:nvSpPr>
        <p:spPr>
          <a:xfrm>
            <a:off x="311700" y="1196700"/>
            <a:ext cx="8520600" cy="3946800"/>
          </a:xfrm>
          <a:prstGeom prst="rect">
            <a:avLst/>
          </a:prstGeom>
        </p:spPr>
        <p:txBody>
          <a:bodyPr anchorCtr="0" anchor="t" bIns="91425" lIns="91425" spcFirstLastPara="1" rIns="91425" wrap="square" tIns="91425">
            <a:normAutofit fontScale="25000" lnSpcReduction="10000"/>
          </a:bodyPr>
          <a:lstStyle/>
          <a:p>
            <a:pPr indent="0" lvl="0" marL="0" rtl="0" algn="l">
              <a:spcBef>
                <a:spcPts val="0"/>
              </a:spcBef>
              <a:spcAft>
                <a:spcPts val="0"/>
              </a:spcAft>
              <a:buNone/>
            </a:pPr>
            <a:r>
              <a:rPr b="1" lang="en" sz="9200">
                <a:solidFill>
                  <a:schemeClr val="accent5"/>
                </a:solidFill>
              </a:rPr>
              <a:t>2017 and earlier:</a:t>
            </a:r>
            <a:r>
              <a:rPr lang="en" sz="9200">
                <a:solidFill>
                  <a:schemeClr val="dk1"/>
                </a:solidFill>
              </a:rPr>
              <a:t> subject-based model with librarian liaisons in reference/information services departments, a few bibliographers</a:t>
            </a:r>
            <a:endParaRPr sz="9200">
              <a:solidFill>
                <a:schemeClr val="dk1"/>
              </a:solidFill>
            </a:endParaRPr>
          </a:p>
          <a:p>
            <a:pPr indent="0" lvl="0" marL="914400" rtl="0" algn="l">
              <a:spcBef>
                <a:spcPts val="1200"/>
              </a:spcBef>
              <a:spcAft>
                <a:spcPts val="0"/>
              </a:spcAft>
              <a:buNone/>
            </a:pPr>
            <a:r>
              <a:t/>
            </a:r>
            <a:endParaRPr sz="9200">
              <a:solidFill>
                <a:schemeClr val="dk1"/>
              </a:solidFill>
            </a:endParaRPr>
          </a:p>
          <a:p>
            <a:pPr indent="0" lvl="0" marL="0" rtl="0" algn="l">
              <a:spcBef>
                <a:spcPts val="1200"/>
              </a:spcBef>
              <a:spcAft>
                <a:spcPts val="0"/>
              </a:spcAft>
              <a:buNone/>
            </a:pPr>
            <a:r>
              <a:rPr b="1" lang="en" sz="9200">
                <a:solidFill>
                  <a:schemeClr val="accent5"/>
                </a:solidFill>
              </a:rPr>
              <a:t>Fall 2017:</a:t>
            </a:r>
            <a:r>
              <a:rPr lang="en" sz="9200">
                <a:solidFill>
                  <a:schemeClr val="dk1"/>
                </a:solidFill>
              </a:rPr>
              <a:t> switch to a functional model with 3 departments: </a:t>
            </a:r>
            <a:endParaRPr sz="9200">
              <a:solidFill>
                <a:schemeClr val="dk1"/>
              </a:solidFill>
            </a:endParaRPr>
          </a:p>
          <a:p>
            <a:pPr indent="0" lvl="0" marL="0" rtl="0" algn="l">
              <a:spcBef>
                <a:spcPts val="1200"/>
              </a:spcBef>
              <a:spcAft>
                <a:spcPts val="0"/>
              </a:spcAft>
              <a:buNone/>
            </a:pPr>
            <a:r>
              <a:rPr lang="en" sz="9200">
                <a:solidFill>
                  <a:schemeClr val="dk1"/>
                </a:solidFill>
              </a:rPr>
              <a:t>Teaching &amp; Learning, Research Services, Collection Strategies</a:t>
            </a:r>
            <a:endParaRPr sz="9200">
              <a:solidFill>
                <a:schemeClr val="dk1"/>
              </a:solidFill>
            </a:endParaRPr>
          </a:p>
          <a:p>
            <a:pPr indent="0" lvl="0" marL="0" rtl="0" algn="l">
              <a:spcBef>
                <a:spcPts val="1200"/>
              </a:spcBef>
              <a:spcAft>
                <a:spcPts val="0"/>
              </a:spcAft>
              <a:buNone/>
            </a:pPr>
            <a:r>
              <a:t/>
            </a:r>
            <a:endParaRPr sz="9200">
              <a:solidFill>
                <a:schemeClr val="dk1"/>
              </a:solidFill>
            </a:endParaRPr>
          </a:p>
          <a:p>
            <a:pPr indent="0" lvl="0" marL="0" rtl="0" algn="l">
              <a:spcBef>
                <a:spcPts val="1200"/>
              </a:spcBef>
              <a:spcAft>
                <a:spcPts val="0"/>
              </a:spcAft>
              <a:buNone/>
            </a:pPr>
            <a:r>
              <a:rPr b="1" lang="en" sz="9200">
                <a:solidFill>
                  <a:schemeClr val="accent5"/>
                </a:solidFill>
              </a:rPr>
              <a:t>Winter 2018 and beyond:</a:t>
            </a:r>
            <a:r>
              <a:rPr lang="en" sz="9200">
                <a:solidFill>
                  <a:schemeClr val="dk1"/>
                </a:solidFill>
              </a:rPr>
              <a:t> still refining the model </a:t>
            </a:r>
            <a:endParaRPr sz="92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2053950" y="170550"/>
            <a:ext cx="5036100" cy="54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300">
                <a:solidFill>
                  <a:schemeClr val="accent4"/>
                </a:solidFill>
              </a:rPr>
              <a:t>The Functional Model:</a:t>
            </a:r>
            <a:endParaRPr sz="3300">
              <a:solidFill>
                <a:schemeClr val="accent4"/>
              </a:solidFill>
            </a:endParaRPr>
          </a:p>
        </p:txBody>
      </p:sp>
      <p:sp>
        <p:nvSpPr>
          <p:cNvPr id="96" name="Google Shape;96;p18"/>
          <p:cNvSpPr txBox="1"/>
          <p:nvPr>
            <p:ph idx="1" type="body"/>
          </p:nvPr>
        </p:nvSpPr>
        <p:spPr>
          <a:xfrm>
            <a:off x="311700" y="1877300"/>
            <a:ext cx="4260300" cy="29235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Clr>
                <a:schemeClr val="dk1"/>
              </a:buClr>
              <a:buSzPts val="2100"/>
              <a:buChar char="●"/>
            </a:pPr>
            <a:r>
              <a:rPr lang="en" sz="2100">
                <a:solidFill>
                  <a:schemeClr val="dk1"/>
                </a:solidFill>
              </a:rPr>
              <a:t>Making the most of staffing situation</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Focus on collections, build expertise</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Allows our colleagues in research and teaching &amp; learning to focus on their areas</a:t>
            </a:r>
            <a:endParaRPr sz="2100">
              <a:solidFill>
                <a:schemeClr val="dk1"/>
              </a:solidFill>
            </a:endParaRPr>
          </a:p>
        </p:txBody>
      </p:sp>
      <p:sp>
        <p:nvSpPr>
          <p:cNvPr id="97" name="Google Shape;97;p18"/>
          <p:cNvSpPr txBox="1"/>
          <p:nvPr>
            <p:ph idx="1" type="body"/>
          </p:nvPr>
        </p:nvSpPr>
        <p:spPr>
          <a:xfrm>
            <a:off x="4700625" y="1877300"/>
            <a:ext cx="4260300" cy="26733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Clr>
                <a:schemeClr val="dk1"/>
              </a:buClr>
              <a:buSzPts val="2100"/>
              <a:buChar char="●"/>
            </a:pPr>
            <a:r>
              <a:rPr lang="en" sz="2100">
                <a:solidFill>
                  <a:schemeClr val="dk1"/>
                </a:solidFill>
              </a:rPr>
              <a:t>“</a:t>
            </a:r>
            <a:r>
              <a:rPr i="1" lang="en" sz="2100">
                <a:solidFill>
                  <a:schemeClr val="dk1"/>
                </a:solidFill>
              </a:rPr>
              <a:t>What happened to the art librarian?!</a:t>
            </a:r>
            <a:r>
              <a:rPr lang="en" sz="2100">
                <a:solidFill>
                  <a:schemeClr val="dk1"/>
                </a:solidFill>
              </a:rPr>
              <a:t>”</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Moving away from firm ordering towards increased automation</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Working across departments</a:t>
            </a:r>
            <a:endParaRPr sz="2100">
              <a:solidFill>
                <a:schemeClr val="dk1"/>
              </a:solidFill>
            </a:endParaRPr>
          </a:p>
        </p:txBody>
      </p:sp>
      <p:sp>
        <p:nvSpPr>
          <p:cNvPr id="98" name="Google Shape;98;p18"/>
          <p:cNvSpPr txBox="1"/>
          <p:nvPr>
            <p:ph type="title"/>
          </p:nvPr>
        </p:nvSpPr>
        <p:spPr>
          <a:xfrm>
            <a:off x="924900" y="1236625"/>
            <a:ext cx="3033900" cy="54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a:solidFill>
                  <a:schemeClr val="accent5"/>
                </a:solidFill>
              </a:rPr>
              <a:t>Benefits</a:t>
            </a:r>
            <a:endParaRPr>
              <a:solidFill>
                <a:schemeClr val="accent5"/>
              </a:solidFill>
            </a:endParaRPr>
          </a:p>
        </p:txBody>
      </p:sp>
      <p:sp>
        <p:nvSpPr>
          <p:cNvPr id="99" name="Google Shape;99;p18"/>
          <p:cNvSpPr txBox="1"/>
          <p:nvPr>
            <p:ph type="title"/>
          </p:nvPr>
        </p:nvSpPr>
        <p:spPr>
          <a:xfrm>
            <a:off x="5313825" y="1277000"/>
            <a:ext cx="3033900" cy="54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a:solidFill>
                  <a:schemeClr val="accent5"/>
                </a:solidFill>
              </a:rPr>
              <a:t>Challenges</a:t>
            </a:r>
            <a:endParaRPr>
              <a:solidFill>
                <a:schemeClr val="accent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2713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300">
                <a:solidFill>
                  <a:schemeClr val="accent4"/>
                </a:solidFill>
              </a:rPr>
              <a:t>Our Areas of Responsibility</a:t>
            </a:r>
            <a:endParaRPr sz="3300">
              <a:solidFill>
                <a:schemeClr val="accent4"/>
              </a:solidFill>
            </a:endParaRPr>
          </a:p>
        </p:txBody>
      </p:sp>
      <p:sp>
        <p:nvSpPr>
          <p:cNvPr id="105" name="Google Shape;105;p19"/>
          <p:cNvSpPr txBox="1"/>
          <p:nvPr>
            <p:ph idx="1" type="body"/>
          </p:nvPr>
        </p:nvSpPr>
        <p:spPr>
          <a:xfrm>
            <a:off x="271325" y="1910325"/>
            <a:ext cx="4250400" cy="2817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i="1" lang="en" sz="2100">
                <a:solidFill>
                  <a:schemeClr val="dk1"/>
                </a:solidFill>
              </a:rPr>
              <a:t>But also…</a:t>
            </a:r>
            <a:endParaRPr i="1" sz="2100">
              <a:solidFill>
                <a:schemeClr val="dk1"/>
              </a:solidFill>
            </a:endParaRPr>
          </a:p>
          <a:p>
            <a:pPr indent="-361950" lvl="0" marL="457200" rtl="0" algn="l">
              <a:spcBef>
                <a:spcPts val="1200"/>
              </a:spcBef>
              <a:spcAft>
                <a:spcPts val="0"/>
              </a:spcAft>
              <a:buClr>
                <a:schemeClr val="dk1"/>
              </a:buClr>
              <a:buSzPts val="2100"/>
              <a:buChar char="●"/>
            </a:pPr>
            <a:r>
              <a:rPr lang="en" sz="2100">
                <a:solidFill>
                  <a:schemeClr val="dk1"/>
                </a:solidFill>
              </a:rPr>
              <a:t>Gifts-in-kind </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E-resources</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Distinctive collections </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Transformative &amp; Open Access </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Shared print</a:t>
            </a:r>
            <a:endParaRPr sz="2100">
              <a:solidFill>
                <a:schemeClr val="dk1"/>
              </a:solidFill>
            </a:endParaRPr>
          </a:p>
          <a:p>
            <a:pPr indent="-361950" lvl="0" marL="457200" rtl="0" algn="l">
              <a:spcBef>
                <a:spcPts val="0"/>
              </a:spcBef>
              <a:spcAft>
                <a:spcPts val="0"/>
              </a:spcAft>
              <a:buClr>
                <a:schemeClr val="dk1"/>
              </a:buClr>
              <a:buSzPts val="2100"/>
              <a:buChar char="●"/>
            </a:pPr>
            <a:r>
              <a:rPr lang="en" sz="2100">
                <a:solidFill>
                  <a:schemeClr val="dk1"/>
                </a:solidFill>
              </a:rPr>
              <a:t>Technical services and ILS migration(s)</a:t>
            </a:r>
            <a:endParaRPr sz="2100">
              <a:solidFill>
                <a:schemeClr val="dk1"/>
              </a:solidFill>
            </a:endParaRPr>
          </a:p>
        </p:txBody>
      </p:sp>
      <p:sp>
        <p:nvSpPr>
          <p:cNvPr id="106" name="Google Shape;106;p19"/>
          <p:cNvSpPr txBox="1"/>
          <p:nvPr/>
        </p:nvSpPr>
        <p:spPr>
          <a:xfrm>
            <a:off x="880150" y="1020300"/>
            <a:ext cx="7606200" cy="538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2300">
                <a:solidFill>
                  <a:schemeClr val="accent5"/>
                </a:solidFill>
                <a:latin typeface="Average"/>
                <a:ea typeface="Average"/>
                <a:cs typeface="Average"/>
                <a:sym typeface="Average"/>
              </a:rPr>
              <a:t>STEM </a:t>
            </a:r>
            <a:r>
              <a:rPr b="1" lang="en" sz="2300">
                <a:solidFill>
                  <a:schemeClr val="accent5"/>
                </a:solidFill>
                <a:latin typeface="Average"/>
                <a:ea typeface="Average"/>
                <a:cs typeface="Average"/>
                <a:sym typeface="Average"/>
              </a:rPr>
              <a:t>- </a:t>
            </a:r>
            <a:r>
              <a:rPr lang="en" sz="2300">
                <a:solidFill>
                  <a:schemeClr val="accent5"/>
                </a:solidFill>
                <a:latin typeface="Average"/>
                <a:ea typeface="Average"/>
                <a:cs typeface="Average"/>
                <a:sym typeface="Average"/>
              </a:rPr>
              <a:t>Arts &amp; Humanities </a:t>
            </a:r>
            <a:r>
              <a:rPr b="1" lang="en" sz="2300">
                <a:solidFill>
                  <a:schemeClr val="accent5"/>
                </a:solidFill>
                <a:latin typeface="Average"/>
                <a:ea typeface="Average"/>
                <a:cs typeface="Average"/>
                <a:sym typeface="Average"/>
              </a:rPr>
              <a:t>-</a:t>
            </a:r>
            <a:r>
              <a:rPr lang="en" sz="2300">
                <a:solidFill>
                  <a:schemeClr val="accent5"/>
                </a:solidFill>
                <a:latin typeface="Average"/>
                <a:ea typeface="Average"/>
                <a:cs typeface="Average"/>
                <a:sym typeface="Average"/>
              </a:rPr>
              <a:t> Social Sciences &amp; Area Studies</a:t>
            </a:r>
            <a:endParaRPr>
              <a:latin typeface="Average"/>
              <a:ea typeface="Average"/>
              <a:cs typeface="Average"/>
              <a:sym typeface="Average"/>
            </a:endParaRPr>
          </a:p>
        </p:txBody>
      </p:sp>
      <p:pic>
        <p:nvPicPr>
          <p:cNvPr id="107" name="Google Shape;107;p19"/>
          <p:cNvPicPr preferRelativeResize="0"/>
          <p:nvPr/>
        </p:nvPicPr>
        <p:blipFill>
          <a:blip r:embed="rId3">
            <a:alphaModFix/>
          </a:blip>
          <a:stretch>
            <a:fillRect/>
          </a:stretch>
        </p:blipFill>
        <p:spPr>
          <a:xfrm>
            <a:off x="4699400" y="1735375"/>
            <a:ext cx="4041851" cy="3031400"/>
          </a:xfrm>
          <a:prstGeom prst="rect">
            <a:avLst/>
          </a:prstGeom>
          <a:noFill/>
          <a:ln>
            <a:noFill/>
          </a:ln>
        </p:spPr>
      </p:pic>
      <p:sp>
        <p:nvSpPr>
          <p:cNvPr id="108" name="Google Shape;108;p19"/>
          <p:cNvSpPr txBox="1"/>
          <p:nvPr/>
        </p:nvSpPr>
        <p:spPr>
          <a:xfrm>
            <a:off x="4664875" y="4766775"/>
            <a:ext cx="4110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accent5"/>
                </a:solidFill>
                <a:latin typeface="Average"/>
                <a:ea typeface="Average"/>
                <a:cs typeface="Average"/>
                <a:sym typeface="Average"/>
              </a:rPr>
              <a:t>Items awaiting shipment to UC’s shared print/storage facility</a:t>
            </a:r>
            <a:endParaRPr sz="1200">
              <a:solidFill>
                <a:schemeClr val="accent5"/>
              </a:solidFill>
              <a:latin typeface="Average"/>
              <a:ea typeface="Average"/>
              <a:cs typeface="Average"/>
              <a:sym typeface="Averag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213600"/>
            <a:ext cx="4592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solidFill>
                  <a:schemeClr val="accent4"/>
                </a:solidFill>
              </a:rPr>
              <a:t>Our Collections Landscape</a:t>
            </a:r>
            <a:endParaRPr sz="3300">
              <a:solidFill>
                <a:schemeClr val="accent4"/>
              </a:solidFill>
            </a:endParaRPr>
          </a:p>
        </p:txBody>
      </p:sp>
      <p:sp>
        <p:nvSpPr>
          <p:cNvPr id="114" name="Google Shape;114;p20"/>
          <p:cNvSpPr txBox="1"/>
          <p:nvPr>
            <p:ph idx="1" type="body"/>
          </p:nvPr>
        </p:nvSpPr>
        <p:spPr>
          <a:xfrm>
            <a:off x="382650" y="1878150"/>
            <a:ext cx="4045200" cy="1387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solidFill>
                  <a:schemeClr val="dk1"/>
                </a:solidFill>
              </a:rPr>
              <a:t>We navigate many layers and and connect with numerous stakeholders when it comes to managing the library collection.</a:t>
            </a:r>
            <a:endParaRPr>
              <a:solidFill>
                <a:schemeClr val="dk1"/>
              </a:solidFill>
            </a:endParaRPr>
          </a:p>
        </p:txBody>
      </p:sp>
      <p:grpSp>
        <p:nvGrpSpPr>
          <p:cNvPr id="115" name="Google Shape;115;p20"/>
          <p:cNvGrpSpPr/>
          <p:nvPr/>
        </p:nvGrpSpPr>
        <p:grpSpPr>
          <a:xfrm>
            <a:off x="4822875" y="605090"/>
            <a:ext cx="3934200" cy="3933300"/>
            <a:chOff x="2604900" y="605090"/>
            <a:chExt cx="3934200" cy="3933300"/>
          </a:xfrm>
        </p:grpSpPr>
        <p:sp>
          <p:nvSpPr>
            <p:cNvPr id="116" name="Google Shape;116;p20"/>
            <p:cNvSpPr/>
            <p:nvPr/>
          </p:nvSpPr>
          <p:spPr>
            <a:xfrm>
              <a:off x="2604900" y="605090"/>
              <a:ext cx="3934200" cy="39333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txBox="1"/>
            <p:nvPr/>
          </p:nvSpPr>
          <p:spPr>
            <a:xfrm>
              <a:off x="3608400" y="687876"/>
              <a:ext cx="1927200" cy="68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Campus</a:t>
              </a:r>
              <a:endParaRPr sz="1600">
                <a:solidFill>
                  <a:srgbClr val="FFFFFF"/>
                </a:solidFill>
                <a:latin typeface="Roboto"/>
                <a:ea typeface="Roboto"/>
                <a:cs typeface="Roboto"/>
                <a:sym typeface="Roboto"/>
              </a:endParaRPr>
            </a:p>
          </p:txBody>
        </p:sp>
      </p:grpSp>
      <p:grpSp>
        <p:nvGrpSpPr>
          <p:cNvPr id="118" name="Google Shape;118;p20"/>
          <p:cNvGrpSpPr/>
          <p:nvPr/>
        </p:nvGrpSpPr>
        <p:grpSpPr>
          <a:xfrm>
            <a:off x="5179425" y="1317890"/>
            <a:ext cx="3221100" cy="3220500"/>
            <a:chOff x="2961450" y="1317890"/>
            <a:chExt cx="3221100" cy="3220500"/>
          </a:xfrm>
        </p:grpSpPr>
        <p:sp>
          <p:nvSpPr>
            <p:cNvPr id="119" name="Google Shape;119;p20"/>
            <p:cNvSpPr/>
            <p:nvPr/>
          </p:nvSpPr>
          <p:spPr>
            <a:xfrm>
              <a:off x="2961450" y="1317890"/>
              <a:ext cx="3221100" cy="3220500"/>
            </a:xfrm>
            <a:prstGeom prst="ellipse">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txBox="1"/>
            <p:nvPr/>
          </p:nvSpPr>
          <p:spPr>
            <a:xfrm>
              <a:off x="3783000" y="1557225"/>
              <a:ext cx="1578000" cy="56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FFFFFF"/>
                  </a:solidFill>
                  <a:latin typeface="Roboto"/>
                  <a:ea typeface="Roboto"/>
                  <a:cs typeface="Roboto"/>
                  <a:sym typeface="Roboto"/>
                </a:rPr>
                <a:t>Library Departments</a:t>
              </a:r>
              <a:endParaRPr sz="1500">
                <a:solidFill>
                  <a:srgbClr val="FFFFFF"/>
                </a:solidFill>
                <a:latin typeface="Roboto"/>
                <a:ea typeface="Roboto"/>
                <a:cs typeface="Roboto"/>
                <a:sym typeface="Roboto"/>
              </a:endParaRPr>
            </a:p>
          </p:txBody>
        </p:sp>
      </p:grpSp>
      <p:grpSp>
        <p:nvGrpSpPr>
          <p:cNvPr id="121" name="Google Shape;121;p20"/>
          <p:cNvGrpSpPr/>
          <p:nvPr/>
        </p:nvGrpSpPr>
        <p:grpSpPr>
          <a:xfrm>
            <a:off x="5619675" y="2197790"/>
            <a:ext cx="2340600" cy="2340600"/>
            <a:chOff x="3401700" y="2197790"/>
            <a:chExt cx="2340600" cy="2340600"/>
          </a:xfrm>
        </p:grpSpPr>
        <p:sp>
          <p:nvSpPr>
            <p:cNvPr id="122" name="Google Shape;122;p20"/>
            <p:cNvSpPr/>
            <p:nvPr/>
          </p:nvSpPr>
          <p:spPr>
            <a:xfrm>
              <a:off x="3401700" y="2197790"/>
              <a:ext cx="2340600" cy="2340600"/>
            </a:xfrm>
            <a:prstGeom prst="ellipse">
              <a:avLst/>
            </a:prstGeom>
            <a:solidFill>
              <a:srgbClr val="1D7E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txBox="1"/>
            <p:nvPr/>
          </p:nvSpPr>
          <p:spPr>
            <a:xfrm>
              <a:off x="3833400" y="2483075"/>
              <a:ext cx="1477200" cy="53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FFFFFF"/>
                  </a:solidFill>
                  <a:latin typeface="Roboto"/>
                  <a:ea typeface="Roboto"/>
                  <a:cs typeface="Roboto"/>
                  <a:sym typeface="Roboto"/>
                </a:rPr>
                <a:t>Collections Team</a:t>
              </a:r>
              <a:endParaRPr sz="1500">
                <a:solidFill>
                  <a:srgbClr val="FFFFFF"/>
                </a:solidFill>
                <a:latin typeface="Roboto"/>
                <a:ea typeface="Roboto"/>
                <a:cs typeface="Roboto"/>
                <a:sym typeface="Roboto"/>
              </a:endParaRPr>
            </a:p>
          </p:txBody>
        </p:sp>
      </p:grpSp>
      <p:grpSp>
        <p:nvGrpSpPr>
          <p:cNvPr id="124" name="Google Shape;124;p20"/>
          <p:cNvGrpSpPr/>
          <p:nvPr/>
        </p:nvGrpSpPr>
        <p:grpSpPr>
          <a:xfrm>
            <a:off x="6051525" y="3061190"/>
            <a:ext cx="1476900" cy="1477200"/>
            <a:chOff x="3833550" y="3061190"/>
            <a:chExt cx="1476900" cy="1477200"/>
          </a:xfrm>
        </p:grpSpPr>
        <p:sp>
          <p:nvSpPr>
            <p:cNvPr id="125" name="Google Shape;125;p20"/>
            <p:cNvSpPr/>
            <p:nvPr/>
          </p:nvSpPr>
          <p:spPr>
            <a:xfrm>
              <a:off x="3833550" y="3061190"/>
              <a:ext cx="1476900" cy="1477200"/>
            </a:xfrm>
            <a:prstGeom prst="ellipse">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txBox="1"/>
            <p:nvPr/>
          </p:nvSpPr>
          <p:spPr>
            <a:xfrm>
              <a:off x="3957000" y="3499463"/>
              <a:ext cx="1230000" cy="64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FFFFFF"/>
                  </a:solidFill>
                  <a:latin typeface="Roboto"/>
                  <a:ea typeface="Roboto"/>
                  <a:cs typeface="Roboto"/>
                  <a:sym typeface="Roboto"/>
                </a:rPr>
                <a:t>Collection Strategists</a:t>
              </a:r>
              <a:endParaRPr sz="1500">
                <a:solidFill>
                  <a:srgbClr val="FFFFFF"/>
                </a:solidFill>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311700" y="250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300">
                <a:solidFill>
                  <a:schemeClr val="accent4"/>
                </a:solidFill>
              </a:rPr>
              <a:t>Strategizing</a:t>
            </a:r>
            <a:r>
              <a:rPr lang="en" sz="3300">
                <a:solidFill>
                  <a:schemeClr val="accent4"/>
                </a:solidFill>
              </a:rPr>
              <a:t> Around Core Values</a:t>
            </a:r>
            <a:endParaRPr sz="3300">
              <a:solidFill>
                <a:schemeClr val="accent4"/>
              </a:solidFill>
            </a:endParaRPr>
          </a:p>
        </p:txBody>
      </p:sp>
      <p:sp>
        <p:nvSpPr>
          <p:cNvPr id="132" name="Google Shape;132;p21"/>
          <p:cNvSpPr txBox="1"/>
          <p:nvPr>
            <p:ph idx="1" type="body"/>
          </p:nvPr>
        </p:nvSpPr>
        <p:spPr>
          <a:xfrm>
            <a:off x="684850" y="1069200"/>
            <a:ext cx="7626300" cy="39657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sz="2000">
                <a:solidFill>
                  <a:schemeClr val="accent5"/>
                </a:solidFill>
              </a:rPr>
              <a:t>Our strategies aim to:</a:t>
            </a:r>
            <a:endParaRPr sz="2000">
              <a:solidFill>
                <a:schemeClr val="accent5"/>
              </a:solidFill>
            </a:endParaRPr>
          </a:p>
          <a:p>
            <a:pPr indent="-355600" lvl="0" marL="457200" rtl="0" algn="l">
              <a:lnSpc>
                <a:spcPct val="105000"/>
              </a:lnSpc>
              <a:spcBef>
                <a:spcPts val="1200"/>
              </a:spcBef>
              <a:spcAft>
                <a:spcPts val="0"/>
              </a:spcAft>
              <a:buClr>
                <a:schemeClr val="dk1"/>
              </a:buClr>
              <a:buSzPts val="2000"/>
              <a:buChar char="●"/>
            </a:pPr>
            <a:r>
              <a:rPr lang="en" sz="2000">
                <a:solidFill>
                  <a:schemeClr val="dk1"/>
                </a:solidFill>
              </a:rPr>
              <a:t>Minimize workload impacts (especially long term)</a:t>
            </a:r>
            <a:endParaRPr sz="1600">
              <a:solidFill>
                <a:schemeClr val="dk1"/>
              </a:solidFill>
            </a:endParaRPr>
          </a:p>
          <a:p>
            <a:pPr indent="-355600" lvl="0" marL="457200" rtl="0" algn="l">
              <a:lnSpc>
                <a:spcPct val="105000"/>
              </a:lnSpc>
              <a:spcBef>
                <a:spcPts val="0"/>
              </a:spcBef>
              <a:spcAft>
                <a:spcPts val="0"/>
              </a:spcAft>
              <a:buClr>
                <a:schemeClr val="dk1"/>
              </a:buClr>
              <a:buSzPts val="2000"/>
              <a:buChar char="●"/>
            </a:pPr>
            <a:r>
              <a:rPr lang="en" sz="2000">
                <a:solidFill>
                  <a:schemeClr val="dk1"/>
                </a:solidFill>
              </a:rPr>
              <a:t>Maximize patron impact (for resources expended)</a:t>
            </a:r>
            <a:endParaRPr sz="2000">
              <a:solidFill>
                <a:schemeClr val="dk1"/>
              </a:solidFill>
            </a:endParaRPr>
          </a:p>
          <a:p>
            <a:pPr indent="0" lvl="0" marL="0" rtl="0" algn="l">
              <a:lnSpc>
                <a:spcPct val="105000"/>
              </a:lnSpc>
              <a:spcBef>
                <a:spcPts val="1200"/>
              </a:spcBef>
              <a:spcAft>
                <a:spcPts val="0"/>
              </a:spcAft>
              <a:buNone/>
            </a:pPr>
            <a:r>
              <a:t/>
            </a:r>
            <a:endParaRPr sz="2000">
              <a:solidFill>
                <a:schemeClr val="dk1"/>
              </a:solidFill>
            </a:endParaRPr>
          </a:p>
          <a:p>
            <a:pPr indent="0" lvl="0" marL="0" rtl="0" algn="l">
              <a:lnSpc>
                <a:spcPct val="105000"/>
              </a:lnSpc>
              <a:spcBef>
                <a:spcPts val="1200"/>
              </a:spcBef>
              <a:spcAft>
                <a:spcPts val="0"/>
              </a:spcAft>
              <a:buNone/>
            </a:pPr>
            <a:r>
              <a:rPr lang="en" sz="2000">
                <a:solidFill>
                  <a:schemeClr val="accent5"/>
                </a:solidFill>
              </a:rPr>
              <a:t>Some tools we use to accomplish this:</a:t>
            </a:r>
            <a:endParaRPr sz="2000">
              <a:solidFill>
                <a:schemeClr val="accent5"/>
              </a:solidFill>
            </a:endParaRPr>
          </a:p>
          <a:p>
            <a:pPr indent="-355600" lvl="0" marL="457200" rtl="0" algn="l">
              <a:lnSpc>
                <a:spcPct val="105000"/>
              </a:lnSpc>
              <a:spcBef>
                <a:spcPts val="1200"/>
              </a:spcBef>
              <a:spcAft>
                <a:spcPts val="0"/>
              </a:spcAft>
              <a:buClr>
                <a:schemeClr val="dk1"/>
              </a:buClr>
              <a:buSzPts val="2000"/>
              <a:buChar char="●"/>
            </a:pPr>
            <a:r>
              <a:rPr lang="en" sz="2000">
                <a:solidFill>
                  <a:schemeClr val="dk1"/>
                </a:solidFill>
              </a:rPr>
              <a:t>Ex Libris’ Alma ILS + Analytics</a:t>
            </a:r>
            <a:endParaRPr sz="2000">
              <a:solidFill>
                <a:schemeClr val="dk1"/>
              </a:solidFill>
            </a:endParaRPr>
          </a:p>
          <a:p>
            <a:pPr indent="-355600" lvl="0" marL="457200" rtl="0" algn="l">
              <a:lnSpc>
                <a:spcPct val="105000"/>
              </a:lnSpc>
              <a:spcBef>
                <a:spcPts val="0"/>
              </a:spcBef>
              <a:spcAft>
                <a:spcPts val="0"/>
              </a:spcAft>
              <a:buClr>
                <a:schemeClr val="dk1"/>
              </a:buClr>
              <a:buSzPts val="2000"/>
              <a:buChar char="●"/>
            </a:pPr>
            <a:r>
              <a:rPr lang="en" sz="2000">
                <a:solidFill>
                  <a:schemeClr val="dk1"/>
                </a:solidFill>
              </a:rPr>
              <a:t>The power of Excel! </a:t>
            </a:r>
            <a:endParaRPr sz="2000">
              <a:solidFill>
                <a:schemeClr val="dk1"/>
              </a:solidFill>
            </a:endParaRPr>
          </a:p>
          <a:p>
            <a:pPr indent="-355600" lvl="0" marL="457200" rtl="0" algn="l">
              <a:lnSpc>
                <a:spcPct val="105000"/>
              </a:lnSpc>
              <a:spcBef>
                <a:spcPts val="0"/>
              </a:spcBef>
              <a:spcAft>
                <a:spcPts val="0"/>
              </a:spcAft>
              <a:buClr>
                <a:schemeClr val="dk1"/>
              </a:buClr>
              <a:buSzPts val="2000"/>
              <a:buChar char="●"/>
            </a:pPr>
            <a:r>
              <a:rPr lang="en" sz="2000">
                <a:solidFill>
                  <a:schemeClr val="dk1"/>
                </a:solidFill>
              </a:rPr>
              <a:t>Productivity tools - Google drive, staff wiki</a:t>
            </a:r>
            <a:endParaRPr sz="2000">
              <a:solidFill>
                <a:schemeClr val="dk1"/>
              </a:solidFill>
            </a:endParaRPr>
          </a:p>
          <a:p>
            <a:pPr indent="-355600" lvl="0" marL="457200" rtl="0" algn="l">
              <a:lnSpc>
                <a:spcPct val="105000"/>
              </a:lnSpc>
              <a:spcBef>
                <a:spcPts val="0"/>
              </a:spcBef>
              <a:spcAft>
                <a:spcPts val="0"/>
              </a:spcAft>
              <a:buClr>
                <a:schemeClr val="dk1"/>
              </a:buClr>
              <a:buSzPts val="2000"/>
              <a:buChar char="●"/>
            </a:pPr>
            <a:r>
              <a:rPr lang="en" sz="2000">
                <a:solidFill>
                  <a:schemeClr val="dk1"/>
                </a:solidFill>
              </a:rPr>
              <a:t>Springshare LibGuides, Databases A-Z list</a:t>
            </a:r>
            <a:endParaRPr sz="2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